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7"/>
  </p:notesMasterIdLst>
  <p:sldIdLst>
    <p:sldId id="259" r:id="rId2"/>
    <p:sldId id="269" r:id="rId3"/>
    <p:sldId id="272" r:id="rId4"/>
    <p:sldId id="308" r:id="rId5"/>
    <p:sldId id="310" r:id="rId6"/>
    <p:sldId id="303" r:id="rId7"/>
    <p:sldId id="317" r:id="rId8"/>
    <p:sldId id="318" r:id="rId9"/>
    <p:sldId id="319" r:id="rId10"/>
    <p:sldId id="290" r:id="rId11"/>
    <p:sldId id="289" r:id="rId12"/>
    <p:sldId id="300" r:id="rId13"/>
    <p:sldId id="275" r:id="rId14"/>
    <p:sldId id="282" r:id="rId15"/>
    <p:sldId id="301" r:id="rId16"/>
    <p:sldId id="284" r:id="rId17"/>
    <p:sldId id="287" r:id="rId18"/>
    <p:sldId id="286" r:id="rId19"/>
    <p:sldId id="288" r:id="rId20"/>
    <p:sldId id="283" r:id="rId21"/>
    <p:sldId id="291" r:id="rId22"/>
    <p:sldId id="292" r:id="rId23"/>
    <p:sldId id="293" r:id="rId24"/>
    <p:sldId id="299" r:id="rId25"/>
    <p:sldId id="315" r:id="rId26"/>
  </p:sldIdLst>
  <p:sldSz cx="9144000" cy="6858000" type="screen4x3"/>
  <p:notesSz cx="6858000" cy="9144000"/>
  <p:embeddedFontLst>
    <p:embeddedFont>
      <p:font typeface="나눔고딕 ExtraBold" panose="020B0600000101010101" charset="-1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7B2"/>
    <a:srgbClr val="E6E6E6"/>
    <a:srgbClr val="FBFBFB"/>
    <a:srgbClr val="762820"/>
    <a:srgbClr val="D8CDD0"/>
    <a:srgbClr val="E29A92"/>
    <a:srgbClr val="DC877E"/>
    <a:srgbClr val="F9E9E7"/>
    <a:srgbClr val="C94537"/>
    <a:srgbClr val="D97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 showGuides="1">
      <p:cViewPr varScale="1">
        <p:scale>
          <a:sx n="81" d="100"/>
          <a:sy n="81" d="100"/>
        </p:scale>
        <p:origin x="1526" y="58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FCA8D-3BC7-4523-AF9E-30EEA34C4C75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57F8-16F0-494D-8F1C-2DDC0FEA95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5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C57F8-16F0-494D-8F1C-2DDC0FEA95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3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57F8-16F0-494D-8F1C-2DDC0FEA959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497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스플래시</a:t>
            </a:r>
            <a:r>
              <a:rPr lang="ko-KR" altLang="en-US" dirty="0"/>
              <a:t> 화면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57F8-16F0-494D-8F1C-2DDC0FEA95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알레르기</a:t>
            </a:r>
            <a:r>
              <a:rPr lang="en-US" altLang="ko-KR" dirty="0"/>
              <a:t>, </a:t>
            </a:r>
            <a:r>
              <a:rPr lang="ko-KR" altLang="en-US" dirty="0"/>
              <a:t>질환 부분 수정한 사진으로 교체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57F8-16F0-494D-8F1C-2DDC0FEA959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0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8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7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33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65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6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6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4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DF1A3-4A8D-43D2-9F66-08082BA11B8A}" type="datetimeFigureOut">
              <a:rPr lang="ko-KR" altLang="en-US" smtClean="0"/>
              <a:t>2021-08-13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44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0" y="134468"/>
            <a:ext cx="9144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6732496"/>
            <a:ext cx="9144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DF0E2B-0F43-4342-B0B7-030F8FC74F5C}"/>
              </a:ext>
            </a:extLst>
          </p:cNvPr>
          <p:cNvSpPr/>
          <p:nvPr/>
        </p:nvSpPr>
        <p:spPr>
          <a:xfrm>
            <a:off x="2203894" y="2744734"/>
            <a:ext cx="4743663" cy="8293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3962FA-ABD8-4632-8D42-C48C14DD2C21}"/>
              </a:ext>
            </a:extLst>
          </p:cNvPr>
          <p:cNvSpPr txBox="1"/>
          <p:nvPr/>
        </p:nvSpPr>
        <p:spPr>
          <a:xfrm>
            <a:off x="2309563" y="2805486"/>
            <a:ext cx="453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식품정보 스캐너 앱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430456-9371-4A27-AA0D-4F721849B131}"/>
              </a:ext>
            </a:extLst>
          </p:cNvPr>
          <p:cNvCxnSpPr>
            <a:cxnSpLocks/>
          </p:cNvCxnSpPr>
          <p:nvPr/>
        </p:nvCxnSpPr>
        <p:spPr>
          <a:xfrm>
            <a:off x="2213314" y="3648007"/>
            <a:ext cx="4790801" cy="0"/>
          </a:xfrm>
          <a:prstGeom prst="line">
            <a:avLst/>
          </a:prstGeom>
          <a:ln w="25400">
            <a:solidFill>
              <a:srgbClr val="002060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FEE948-FB10-4F29-8507-695FA7B674B9}"/>
              </a:ext>
            </a:extLst>
          </p:cNvPr>
          <p:cNvSpPr txBox="1"/>
          <p:nvPr/>
        </p:nvSpPr>
        <p:spPr>
          <a:xfrm>
            <a:off x="2922494" y="3654743"/>
            <a:ext cx="4138182" cy="458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발표자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장문석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(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컴퓨터공학과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, 4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학년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6692D-D924-490D-A0C7-B6E69B841622}"/>
              </a:ext>
            </a:extLst>
          </p:cNvPr>
          <p:cNvSpPr txBox="1"/>
          <p:nvPr/>
        </p:nvSpPr>
        <p:spPr>
          <a:xfrm>
            <a:off x="120561" y="419865"/>
            <a:ext cx="3980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[2021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년 하계집중근무 최종 발표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+mn-ea"/>
              </a:rPr>
              <a:t>]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7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A328921-6511-4581-9B4C-B4CC710B0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9" r="13356"/>
          <a:stretch/>
        </p:blipFill>
        <p:spPr>
          <a:xfrm>
            <a:off x="598289" y="2936790"/>
            <a:ext cx="2009327" cy="3591612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그림 18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0348D430-7961-40C1-A8E5-9DA2541E7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2" r="10656"/>
          <a:stretch/>
        </p:blipFill>
        <p:spPr>
          <a:xfrm>
            <a:off x="871608" y="2700091"/>
            <a:ext cx="2026762" cy="3570144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0091BEBD-D27A-45A8-A3B8-3CF58801E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85" r="6220"/>
          <a:stretch/>
        </p:blipFill>
        <p:spPr>
          <a:xfrm>
            <a:off x="1278551" y="2415742"/>
            <a:ext cx="2141926" cy="3582186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EA952EC-23B3-46CC-86D0-CC6118A803A7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71674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D3956C3-30FF-4A39-8D50-0512C7A6E8F6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70732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47D4F4-BE22-4FD8-99B7-5B41CA91476A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C204A-6FB2-4AB7-8580-79104B3EABEF}"/>
              </a:ext>
            </a:extLst>
          </p:cNvPr>
          <p:cNvSpPr txBox="1"/>
          <p:nvPr/>
        </p:nvSpPr>
        <p:spPr>
          <a:xfrm>
            <a:off x="1475924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E668A-5A48-479B-9E92-02071E724A49}"/>
              </a:ext>
            </a:extLst>
          </p:cNvPr>
          <p:cNvSpPr txBox="1"/>
          <p:nvPr/>
        </p:nvSpPr>
        <p:spPr>
          <a:xfrm>
            <a:off x="1129085" y="688073"/>
            <a:ext cx="30375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과제수행과정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3678F9-3C3A-45FD-90E2-4C4EBEF93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57" r="11042"/>
          <a:stretch/>
        </p:blipFill>
        <p:spPr>
          <a:xfrm>
            <a:off x="1726064" y="2208005"/>
            <a:ext cx="1914534" cy="3430600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A76AB8-A614-46B7-858F-0F31C81E0C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36" r="11806"/>
          <a:stretch/>
        </p:blipFill>
        <p:spPr>
          <a:xfrm>
            <a:off x="2069109" y="1823015"/>
            <a:ext cx="2132633" cy="3573346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423F07-DF44-4AD4-90F1-C99C6A3998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99" r="11621"/>
          <a:stretch/>
        </p:blipFill>
        <p:spPr>
          <a:xfrm>
            <a:off x="2425949" y="1632115"/>
            <a:ext cx="1989056" cy="3537989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952F0FA-E008-496E-8659-72F19313C3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078" r="11813"/>
          <a:stretch/>
        </p:blipFill>
        <p:spPr>
          <a:xfrm>
            <a:off x="4881232" y="612390"/>
            <a:ext cx="3293449" cy="5916012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31164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DB5AC-8545-4068-A89B-39ABC824FEC0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71674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A6CFFF2-CA7B-4EE1-84DE-E9365B2C1C33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70732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E60535-88E7-492A-814A-EC23FD10DB7F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A3A3D-CF3D-41D9-804D-E014848CAD64}"/>
              </a:ext>
            </a:extLst>
          </p:cNvPr>
          <p:cNvSpPr txBox="1"/>
          <p:nvPr/>
        </p:nvSpPr>
        <p:spPr>
          <a:xfrm>
            <a:off x="1475924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421AD-728B-4F16-ADF5-3FC61E377115}"/>
              </a:ext>
            </a:extLst>
          </p:cNvPr>
          <p:cNvSpPr txBox="1"/>
          <p:nvPr/>
        </p:nvSpPr>
        <p:spPr>
          <a:xfrm>
            <a:off x="1129085" y="688073"/>
            <a:ext cx="30375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과제수행과정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A29F21-9723-47C2-A477-5695AD900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7" t="19439" r="34830" b="16048"/>
          <a:stretch/>
        </p:blipFill>
        <p:spPr>
          <a:xfrm>
            <a:off x="399408" y="3108042"/>
            <a:ext cx="2489588" cy="1925344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6854E83-D199-479D-8C59-623878662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0" t="22371" r="14227" b="17148"/>
          <a:stretch/>
        </p:blipFill>
        <p:spPr>
          <a:xfrm>
            <a:off x="494658" y="2982678"/>
            <a:ext cx="3883217" cy="1977566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45E71CE-BB72-4BD8-9C02-56527BAD6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18" t="22186" r="36393" b="25764"/>
          <a:stretch/>
        </p:blipFill>
        <p:spPr>
          <a:xfrm>
            <a:off x="603430" y="2895290"/>
            <a:ext cx="2909029" cy="1981208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92E241F-1B75-42B8-BCFD-94F466213F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53" t="21271" r="13196" b="12383"/>
          <a:stretch/>
        </p:blipFill>
        <p:spPr>
          <a:xfrm>
            <a:off x="728029" y="2781397"/>
            <a:ext cx="3466953" cy="1988965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28CF09-358C-45CB-AB81-A7686CF298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69" t="19805" r="26907" b="16048"/>
          <a:stretch/>
        </p:blipFill>
        <p:spPr>
          <a:xfrm>
            <a:off x="847081" y="2662452"/>
            <a:ext cx="2922555" cy="1948370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EA9CAFD-3122-42B0-8954-62EAC15C89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712" t="22188" r="9382" b="10917"/>
          <a:stretch/>
        </p:blipFill>
        <p:spPr>
          <a:xfrm>
            <a:off x="969471" y="2545977"/>
            <a:ext cx="3584663" cy="2016028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9CAAEEE-AD6D-48A3-941B-5BA4145BFA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75" t="22188" r="17525" b="10367"/>
          <a:stretch/>
        </p:blipFill>
        <p:spPr>
          <a:xfrm>
            <a:off x="1091418" y="2426581"/>
            <a:ext cx="2813290" cy="2002497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FA4A821-4AC7-4E96-853D-701F3F5D37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299" t="22188" r="8763" b="20814"/>
          <a:stretch/>
        </p:blipFill>
        <p:spPr>
          <a:xfrm>
            <a:off x="1213557" y="2311071"/>
            <a:ext cx="3641152" cy="1718358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ACCD730-6F1C-41FF-9A64-2E8602A138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258" t="22004" r="8351" b="9450"/>
          <a:stretch/>
        </p:blipFill>
        <p:spPr>
          <a:xfrm>
            <a:off x="1358378" y="2227325"/>
            <a:ext cx="2990215" cy="1736553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4B3042-C1CE-4F6E-B0C6-82CBBB7489C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979" t="16873" r="10103" b="9634"/>
          <a:stretch/>
        </p:blipFill>
        <p:spPr>
          <a:xfrm>
            <a:off x="1498454" y="2128226"/>
            <a:ext cx="3580526" cy="2002498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B9680C-4112-4CC2-887C-983A37DA803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247" t="18889" r="18660" b="15498"/>
          <a:stretch/>
        </p:blipFill>
        <p:spPr>
          <a:xfrm>
            <a:off x="1632921" y="2002497"/>
            <a:ext cx="3280093" cy="1918748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2F82FAB-0037-4CE7-9FAE-2BFDA69D884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629" t="21271" r="10309" b="12383"/>
          <a:stretch/>
        </p:blipFill>
        <p:spPr>
          <a:xfrm>
            <a:off x="1754548" y="1894287"/>
            <a:ext cx="3102489" cy="1606727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25193115-ABB2-47FE-BD27-25898CCE3EC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515" t="20538" r="12268" b="16048"/>
          <a:stretch/>
        </p:blipFill>
        <p:spPr>
          <a:xfrm>
            <a:off x="2461505" y="2953014"/>
            <a:ext cx="6247921" cy="3315616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625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FEC439-EAE0-4F53-9A50-43CCDB8607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5"/>
          <a:stretch/>
        </p:blipFill>
        <p:spPr>
          <a:xfrm>
            <a:off x="2094246" y="1652579"/>
            <a:ext cx="2108870" cy="4199422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22C548-12CF-4252-8879-53B4BEC629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7896" y="1652579"/>
            <a:ext cx="2371221" cy="421550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2DB5D-9E4E-43C8-A630-0341F1994E3F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29254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65C47E1-069B-45AA-AFE4-BDA8D5D94302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2082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401924-A32A-44A5-84E6-0969CAAD0CAA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2A2DF1-27B6-4D9D-8A3C-BB84D899F763}"/>
              </a:ext>
            </a:extLst>
          </p:cNvPr>
          <p:cNvSpPr txBox="1"/>
          <p:nvPr/>
        </p:nvSpPr>
        <p:spPr>
          <a:xfrm>
            <a:off x="1211971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029F8-B789-43AE-8F00-154FFDCAFEB3}"/>
              </a:ext>
            </a:extLst>
          </p:cNvPr>
          <p:cNvSpPr txBox="1"/>
          <p:nvPr/>
        </p:nvSpPr>
        <p:spPr>
          <a:xfrm>
            <a:off x="1289344" y="688073"/>
            <a:ext cx="21797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결과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9BD2A-838E-420F-BA15-45F39A8EFACD}"/>
              </a:ext>
            </a:extLst>
          </p:cNvPr>
          <p:cNvSpPr txBox="1"/>
          <p:nvPr/>
        </p:nvSpPr>
        <p:spPr>
          <a:xfrm>
            <a:off x="4939532" y="6086641"/>
            <a:ext cx="206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</a:rPr>
              <a:t>&lt; </a:t>
            </a:r>
            <a:r>
              <a:rPr lang="ko-KR" altLang="en-US" dirty="0" err="1">
                <a:latin typeface="+mn-ea"/>
              </a:rPr>
              <a:t>스플래시</a:t>
            </a:r>
            <a:r>
              <a:rPr lang="ko-KR" altLang="en-US" dirty="0">
                <a:latin typeface="+mn-ea"/>
              </a:rPr>
              <a:t> 화면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36AA7-E327-4517-87D5-8FE47131F357}"/>
              </a:ext>
            </a:extLst>
          </p:cNvPr>
          <p:cNvSpPr txBox="1"/>
          <p:nvPr/>
        </p:nvSpPr>
        <p:spPr>
          <a:xfrm>
            <a:off x="2365218" y="6070560"/>
            <a:ext cx="160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&lt; </a:t>
            </a:r>
            <a:r>
              <a:rPr lang="ko-KR" altLang="en-US" dirty="0">
                <a:latin typeface="+mn-ea"/>
              </a:rPr>
              <a:t>권한 허용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9357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3D0516B-4F5D-4B4C-85AC-1ED8C2E594FD}"/>
              </a:ext>
            </a:extLst>
          </p:cNvPr>
          <p:cNvGrpSpPr/>
          <p:nvPr/>
        </p:nvGrpSpPr>
        <p:grpSpPr>
          <a:xfrm>
            <a:off x="1624263" y="1697765"/>
            <a:ext cx="2578186" cy="4858994"/>
            <a:chOff x="1091467" y="1551459"/>
            <a:chExt cx="2415300" cy="480870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BD08D5E-C0B7-4B0F-9000-C0EC5974B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36"/>
            <a:stretch/>
          </p:blipFill>
          <p:spPr>
            <a:xfrm>
              <a:off x="1093611" y="1551459"/>
              <a:ext cx="2413154" cy="4802207"/>
            </a:xfrm>
            <a:prstGeom prst="rect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1" name="그림 10" descr="텍스트, 시계, 게이지, 장치이(가) 표시된 사진&#10;&#10;자동 생성된 설명">
              <a:extLst>
                <a:ext uri="{FF2B5EF4-FFF2-40B4-BE49-F238E27FC236}">
                  <a16:creationId xmlns:a16="http://schemas.microsoft.com/office/drawing/2014/main" id="{1F676474-2E85-47A4-AA87-3E4663EEC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74" b="5834"/>
            <a:stretch/>
          </p:blipFill>
          <p:spPr>
            <a:xfrm>
              <a:off x="1091467" y="1781665"/>
              <a:ext cx="2415300" cy="4578497"/>
            </a:xfrm>
            <a:prstGeom prst="rect">
              <a:avLst/>
            </a:prstGeom>
          </p:spPr>
        </p:pic>
        <p:pic>
          <p:nvPicPr>
            <p:cNvPr id="12" name="Picture 6" descr="닭다리 | 브랜드관">
              <a:extLst>
                <a:ext uri="{FF2B5EF4-FFF2-40B4-BE49-F238E27FC236}">
                  <a16:creationId xmlns:a16="http://schemas.microsoft.com/office/drawing/2014/main" id="{CB676411-106A-4FEB-8EF6-15597BD5AC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19" t="14792" r="21797" b="57005"/>
            <a:stretch/>
          </p:blipFill>
          <p:spPr bwMode="auto">
            <a:xfrm>
              <a:off x="1355564" y="3357973"/>
              <a:ext cx="1894436" cy="962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456BE5-F976-49B4-83E7-71649A7E3343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29254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42DA01A-814A-4FDA-9AB2-DF08B9076B56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2082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BA0B17-0197-4F6C-8D3F-7917C9A5FDAD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FB1768-807A-42B3-B7D2-1ECF3D5E0479}"/>
              </a:ext>
            </a:extLst>
          </p:cNvPr>
          <p:cNvSpPr txBox="1"/>
          <p:nvPr/>
        </p:nvSpPr>
        <p:spPr>
          <a:xfrm>
            <a:off x="1211971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26D072-FD9F-45D2-8ABB-5CA0DD788E27}"/>
              </a:ext>
            </a:extLst>
          </p:cNvPr>
          <p:cNvSpPr txBox="1"/>
          <p:nvPr/>
        </p:nvSpPr>
        <p:spPr>
          <a:xfrm>
            <a:off x="1289344" y="688073"/>
            <a:ext cx="21797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결과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18" name="그림 1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E1326F2-C0A6-4563-9F73-8384D415BB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08" y="1697765"/>
            <a:ext cx="2787740" cy="4955981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3751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BAD85B-2E9C-413E-B2E1-7F5D7491C7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07" y="1697765"/>
            <a:ext cx="2478506" cy="4406232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EA5EA1-F4BB-4D44-ADE0-2A335DD10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37" y="1697767"/>
            <a:ext cx="2478505" cy="440623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AD3720-B38F-487D-9F42-2F43CD148D38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29254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F967A6D-34D3-4BD5-9C86-35110BA6BF4A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2082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324CA5-49C4-4057-9234-483C87F7EE14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A3FFC-5380-459E-9CEE-5897BB447400}"/>
              </a:ext>
            </a:extLst>
          </p:cNvPr>
          <p:cNvSpPr txBox="1"/>
          <p:nvPr/>
        </p:nvSpPr>
        <p:spPr>
          <a:xfrm>
            <a:off x="1211971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CDE90-4572-44DC-8C41-73D4122A4A3A}"/>
              </a:ext>
            </a:extLst>
          </p:cNvPr>
          <p:cNvSpPr txBox="1"/>
          <p:nvPr/>
        </p:nvSpPr>
        <p:spPr>
          <a:xfrm>
            <a:off x="1289344" y="688073"/>
            <a:ext cx="21797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결과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1E5E8-5F14-4291-ABC1-60DFDDB8A072}"/>
              </a:ext>
            </a:extLst>
          </p:cNvPr>
          <p:cNvSpPr txBox="1"/>
          <p:nvPr/>
        </p:nvSpPr>
        <p:spPr>
          <a:xfrm>
            <a:off x="1909358" y="6171785"/>
            <a:ext cx="2506231" cy="37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사용자 정보 입력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BC2B6-6970-4E58-A554-5D6C29F6CE87}"/>
              </a:ext>
            </a:extLst>
          </p:cNvPr>
          <p:cNvSpPr txBox="1"/>
          <p:nvPr/>
        </p:nvSpPr>
        <p:spPr>
          <a:xfrm>
            <a:off x="5338565" y="6123633"/>
            <a:ext cx="1313648" cy="37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도움말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33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84DECC-62AF-44D3-B69B-A77282D3A256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29254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80B451B-DBDA-430E-B922-D379E5152468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2082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274746-2FA8-4692-8E80-E2D8006CC07A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4AE9D-8FE2-4B34-A7EE-D98CD1C9B59C}"/>
              </a:ext>
            </a:extLst>
          </p:cNvPr>
          <p:cNvSpPr txBox="1"/>
          <p:nvPr/>
        </p:nvSpPr>
        <p:spPr>
          <a:xfrm>
            <a:off x="1211971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E9CAB-A152-4D3A-B86C-AD54CD5F823E}"/>
              </a:ext>
            </a:extLst>
          </p:cNvPr>
          <p:cNvSpPr txBox="1"/>
          <p:nvPr/>
        </p:nvSpPr>
        <p:spPr>
          <a:xfrm>
            <a:off x="1289344" y="688073"/>
            <a:ext cx="21797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결과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C54A3F-5486-4BB8-9D57-241D3CD90D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16" y="1525755"/>
            <a:ext cx="2773248" cy="4930218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32039D-F3CE-45F9-81A0-3EE1BD977F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36" y="1525755"/>
            <a:ext cx="2773248" cy="4930218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CF82BF3A-2263-4E6D-AF29-BAA571208CD9}"/>
              </a:ext>
            </a:extLst>
          </p:cNvPr>
          <p:cNvSpPr/>
          <p:nvPr/>
        </p:nvSpPr>
        <p:spPr>
          <a:xfrm>
            <a:off x="6591103" y="4487160"/>
            <a:ext cx="1018095" cy="892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6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05403C-837C-4A01-B09A-49C3CC0D37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3"/>
          <a:stretch/>
        </p:blipFill>
        <p:spPr>
          <a:xfrm>
            <a:off x="1248270" y="1508289"/>
            <a:ext cx="2607293" cy="5162854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0C4CC-C0EC-4FC5-BB40-96C5043B6EAB}"/>
              </a:ext>
            </a:extLst>
          </p:cNvPr>
          <p:cNvSpPr txBox="1"/>
          <p:nvPr/>
        </p:nvSpPr>
        <p:spPr>
          <a:xfrm>
            <a:off x="4251487" y="2630079"/>
            <a:ext cx="4458879" cy="273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900" dirty="0">
                <a:latin typeface="+mn-ea"/>
              </a:rPr>
              <a:t>사용자가 선택한 영양정보에 해당하는 데이터를 중심으로 시각화</a:t>
            </a:r>
            <a:endParaRPr lang="en-US" altLang="ko-KR" sz="1900" dirty="0">
              <a:latin typeface="+mn-ea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300" dirty="0">
              <a:latin typeface="+mn-ea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900" dirty="0">
                <a:latin typeface="+mn-ea"/>
              </a:rPr>
              <a:t>해당 제품에 들어있는 영양성분의 양과 선택한 카테고리의 평균치를 비교하여 보여줌 </a:t>
            </a:r>
            <a:endParaRPr lang="en-US" altLang="ko-KR" sz="19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dirty="0">
                <a:latin typeface="+mn-ea"/>
              </a:rPr>
              <a:t>    (</a:t>
            </a:r>
            <a:r>
              <a:rPr lang="ko-KR" altLang="en-US" sz="1900" dirty="0">
                <a:latin typeface="+mn-ea"/>
              </a:rPr>
              <a:t>색을 이용하여 효과적인 정보 전달</a:t>
            </a:r>
            <a:r>
              <a:rPr lang="en-US" altLang="ko-KR" sz="1900" dirty="0">
                <a:latin typeface="+mn-ea"/>
              </a:rPr>
              <a:t>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79ABFF-6AAB-47DF-892C-AA562C71092D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29254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E8233B-5D26-4521-9550-02CABDDE74C3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2082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ACAB3A-1FDD-423F-861B-E6FE414F1CD1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11F673-1A76-4C1D-8F14-1B3C8CE336CC}"/>
              </a:ext>
            </a:extLst>
          </p:cNvPr>
          <p:cNvSpPr txBox="1"/>
          <p:nvPr/>
        </p:nvSpPr>
        <p:spPr>
          <a:xfrm>
            <a:off x="1211971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DA98C2-39D5-475B-B2F2-D3A3512C87DB}"/>
              </a:ext>
            </a:extLst>
          </p:cNvPr>
          <p:cNvSpPr txBox="1"/>
          <p:nvPr/>
        </p:nvSpPr>
        <p:spPr>
          <a:xfrm>
            <a:off x="1289344" y="688073"/>
            <a:ext cx="21797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결과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005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7F6651-065E-4072-8233-471DA8E1C17E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29254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C0B4C9-C06A-4ED6-9663-C3CCDA708109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2082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BD1981-D2D0-4CDC-B069-603DA38C9B46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91CB6-8F94-4A1E-860D-DB9DDEE6B30C}"/>
              </a:ext>
            </a:extLst>
          </p:cNvPr>
          <p:cNvSpPr txBox="1"/>
          <p:nvPr/>
        </p:nvSpPr>
        <p:spPr>
          <a:xfrm>
            <a:off x="1211971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6DF2D-40B7-4B9E-9E8D-BD5160EA5CAF}"/>
              </a:ext>
            </a:extLst>
          </p:cNvPr>
          <p:cNvSpPr txBox="1"/>
          <p:nvPr/>
        </p:nvSpPr>
        <p:spPr>
          <a:xfrm>
            <a:off x="1289344" y="688073"/>
            <a:ext cx="21797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결과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A76796-6336-41B4-8FB0-0D9158BB9D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959" y="1697765"/>
            <a:ext cx="2290184" cy="4071439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FCC312-0988-4B27-9C4F-02BBF7D6D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85" y="1697765"/>
            <a:ext cx="2290185" cy="4071439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70DDB-E9FB-4A54-8925-C26B2692421F}"/>
              </a:ext>
            </a:extLst>
          </p:cNvPr>
          <p:cNvSpPr txBox="1"/>
          <p:nvPr/>
        </p:nvSpPr>
        <p:spPr>
          <a:xfrm>
            <a:off x="3742441" y="6023728"/>
            <a:ext cx="179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자세히 보기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8645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6A35508-1AAD-4002-9CD5-7E122C6930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37" y="1662492"/>
            <a:ext cx="2417977" cy="429862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9544CD-F4AB-4489-BFC1-053B51F1B2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12" y="1662492"/>
            <a:ext cx="2417976" cy="429862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13D2DC-0C3B-424C-A931-E73F82B574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86" y="1662492"/>
            <a:ext cx="2417976" cy="429862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53FF259-20BB-459F-B7BA-545A422DEA17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29254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B724121-56C1-46CB-BC0B-BE727BEECA6A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2082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A4825E-6A46-4057-95EC-80E9EACE17E4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A5FB9C-0285-44AF-B3E2-EFE3AEE50083}"/>
              </a:ext>
            </a:extLst>
          </p:cNvPr>
          <p:cNvSpPr txBox="1"/>
          <p:nvPr/>
        </p:nvSpPr>
        <p:spPr>
          <a:xfrm>
            <a:off x="1211971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B02C6-3668-4A96-BC19-6F09B7590996}"/>
              </a:ext>
            </a:extLst>
          </p:cNvPr>
          <p:cNvSpPr txBox="1"/>
          <p:nvPr/>
        </p:nvSpPr>
        <p:spPr>
          <a:xfrm>
            <a:off x="1289344" y="688073"/>
            <a:ext cx="21797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결과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83A8C-AE70-4359-9014-A333AA1EC048}"/>
              </a:ext>
            </a:extLst>
          </p:cNvPr>
          <p:cNvSpPr txBox="1"/>
          <p:nvPr/>
        </p:nvSpPr>
        <p:spPr>
          <a:xfrm>
            <a:off x="3850849" y="6138135"/>
            <a:ext cx="146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비교하기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2042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CD70D0-1835-43EA-AC85-14DB455A33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8"/>
          <a:stretch/>
        </p:blipFill>
        <p:spPr>
          <a:xfrm>
            <a:off x="933555" y="1668543"/>
            <a:ext cx="2446230" cy="486017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A524CDE-CA91-487D-82EE-57A1B20B9A59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29254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358C337-4EBC-4AD3-ADE7-23570515C2B0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2082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3488EC-ED21-4B1D-A69C-7E8E7E1B943F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F3DC1-B31E-4982-A18A-BE15FBFA7C2F}"/>
              </a:ext>
            </a:extLst>
          </p:cNvPr>
          <p:cNvSpPr txBox="1"/>
          <p:nvPr/>
        </p:nvSpPr>
        <p:spPr>
          <a:xfrm>
            <a:off x="1211971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11C4F-F574-4608-AF43-87331DAF30DC}"/>
              </a:ext>
            </a:extLst>
          </p:cNvPr>
          <p:cNvSpPr txBox="1"/>
          <p:nvPr/>
        </p:nvSpPr>
        <p:spPr>
          <a:xfrm>
            <a:off x="1289344" y="688073"/>
            <a:ext cx="21797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DEB24-8007-47B6-862C-A76C8C6D53D7}"/>
              </a:ext>
            </a:extLst>
          </p:cNvPr>
          <p:cNvSpPr txBox="1"/>
          <p:nvPr/>
        </p:nvSpPr>
        <p:spPr>
          <a:xfrm>
            <a:off x="3760601" y="1677970"/>
            <a:ext cx="4996900" cy="486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900" b="1" dirty="0">
                <a:latin typeface="+mn-ea"/>
              </a:rPr>
              <a:t>관련 상품 목록</a:t>
            </a:r>
            <a:endParaRPr lang="en-US" altLang="ko-KR" sz="1900" b="1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사용자가 선택한 카테고리의 제품을 인터넷 쇼핑몰상에서 크롤링하고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서버를 통해 데이터를 불러옴</a:t>
            </a:r>
            <a:endParaRPr lang="en-US" altLang="ko-KR" dirty="0"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900" b="1" dirty="0">
                <a:latin typeface="+mn-ea"/>
              </a:rPr>
              <a:t>서버 데이터 저장</a:t>
            </a:r>
            <a:endParaRPr lang="en-US" altLang="ko-KR" sz="1900" b="1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 데이터를 저장하여 최근에 검색한 키워드가 다시 검색될 경우 저장된 데이터를 불러옴으로써 로딩 시간을 줄임</a:t>
            </a:r>
            <a:endParaRPr lang="en-US" altLang="ko-KR" dirty="0"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900" b="1" dirty="0">
                <a:latin typeface="+mn-ea"/>
              </a:rPr>
              <a:t>하이퍼링크 연결</a:t>
            </a:r>
            <a:endParaRPr lang="en-US" altLang="ko-KR" sz="1900" b="1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리스트 중 원하는 제품을 선택하면 해당 쇼핑몰로 연결함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588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134468"/>
            <a:ext cx="9144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732496"/>
            <a:ext cx="91440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D7DBAE-EBE5-4417-802E-0A774FD62B89}"/>
              </a:ext>
            </a:extLst>
          </p:cNvPr>
          <p:cNvSpPr txBox="1"/>
          <p:nvPr/>
        </p:nvSpPr>
        <p:spPr>
          <a:xfrm>
            <a:off x="2995475" y="1653673"/>
            <a:ext cx="3153050" cy="5847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750B7D2-CEAC-484E-B57B-6A0E0FFC67E6}"/>
              </a:ext>
            </a:extLst>
          </p:cNvPr>
          <p:cNvCxnSpPr>
            <a:cxnSpLocks/>
          </p:cNvCxnSpPr>
          <p:nvPr/>
        </p:nvCxnSpPr>
        <p:spPr>
          <a:xfrm>
            <a:off x="2995474" y="2300166"/>
            <a:ext cx="3260947" cy="0"/>
          </a:xfrm>
          <a:prstGeom prst="line">
            <a:avLst/>
          </a:prstGeom>
          <a:ln w="25400">
            <a:solidFill>
              <a:srgbClr val="002060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A6FAF8-6891-4CEC-99C2-0FD06A66C379}"/>
              </a:ext>
            </a:extLst>
          </p:cNvPr>
          <p:cNvSpPr txBox="1"/>
          <p:nvPr/>
        </p:nvSpPr>
        <p:spPr>
          <a:xfrm>
            <a:off x="3089960" y="2308713"/>
            <a:ext cx="3260946" cy="3581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01/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팀원 소개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02/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과제 목표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03/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과제 수행과정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04/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과제 결과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05/ </a:t>
            </a:r>
            <a:r>
              <a:rPr lang="ko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과제 성과 및 의미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06/ Appendix</a:t>
            </a:r>
          </a:p>
          <a:p>
            <a:pPr>
              <a:lnSpc>
                <a:spcPct val="150000"/>
              </a:lnSpc>
            </a:pPr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07/ </a:t>
            </a:r>
            <a:r>
              <a:rPr lang="en-US" altLang="ko-KR" sz="2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QnA</a:t>
            </a:r>
            <a:endParaRPr lang="en-US" altLang="ko-KR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3605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5C2BCEF-3224-41C3-BF1C-5535C2FA64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6"/>
          <a:stretch/>
        </p:blipFill>
        <p:spPr>
          <a:xfrm>
            <a:off x="1289344" y="1588577"/>
            <a:ext cx="2449454" cy="487391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A4FA9-F1EE-47E7-8E07-EB5AC75DF46E}"/>
              </a:ext>
            </a:extLst>
          </p:cNvPr>
          <p:cNvSpPr txBox="1"/>
          <p:nvPr/>
        </p:nvSpPr>
        <p:spPr>
          <a:xfrm>
            <a:off x="4165954" y="2083322"/>
            <a:ext cx="4506705" cy="4052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900" b="1" dirty="0">
                <a:latin typeface="+mn-ea"/>
              </a:rPr>
              <a:t>건강 뉴스 정보</a:t>
            </a:r>
            <a:endParaRPr lang="en-US" altLang="ko-KR" sz="1900" b="1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+mn-ea"/>
              </a:rPr>
              <a:t> 일정 주기마다 서버에 미리 크롤링해 두고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실행될 때 해당 데이터를 받아오며 클릭하면 해당 뉴스 창으로 연결</a:t>
            </a:r>
            <a:endParaRPr lang="en-US" altLang="ko-KR" sz="1900" dirty="0"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300" dirty="0">
              <a:latin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900" b="1" dirty="0">
                <a:latin typeface="+mn-ea"/>
              </a:rPr>
              <a:t>최근 기록 저장</a:t>
            </a:r>
            <a:endParaRPr lang="en-US" altLang="ko-KR" sz="1900" b="1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dirty="0">
                <a:latin typeface="+mn-ea"/>
              </a:rPr>
              <a:t> </a:t>
            </a:r>
            <a:r>
              <a:rPr lang="ko-KR" altLang="en-US" sz="1900" dirty="0">
                <a:latin typeface="+mn-ea"/>
              </a:rPr>
              <a:t>사진에서 </a:t>
            </a:r>
            <a:r>
              <a:rPr lang="en-US" altLang="ko-KR" sz="1900" dirty="0">
                <a:latin typeface="+mn-ea"/>
              </a:rPr>
              <a:t>OCR</a:t>
            </a:r>
            <a:r>
              <a:rPr lang="ko-KR" altLang="en-US" sz="1900" dirty="0">
                <a:latin typeface="+mn-ea"/>
              </a:rPr>
              <a:t>을 거쳐 추출된 데이터를 </a:t>
            </a:r>
            <a:r>
              <a:rPr lang="en-US" altLang="ko-KR" sz="1900" dirty="0">
                <a:latin typeface="+mn-ea"/>
              </a:rPr>
              <a:t>JSON</a:t>
            </a:r>
            <a:r>
              <a:rPr lang="ko-KR" altLang="en-US" sz="1900" dirty="0">
                <a:latin typeface="+mn-ea"/>
              </a:rPr>
              <a:t>형태로 저장하여 재열람시 </a:t>
            </a:r>
            <a:r>
              <a:rPr lang="en-US" altLang="ko-KR" sz="1900" dirty="0">
                <a:latin typeface="+mn-ea"/>
              </a:rPr>
              <a:t>OCR </a:t>
            </a:r>
            <a:r>
              <a:rPr lang="ko-KR" altLang="en-US" sz="1900" dirty="0">
                <a:latin typeface="+mn-ea"/>
              </a:rPr>
              <a:t>과정을 생략하고 결과 출력 되도록 함</a:t>
            </a:r>
            <a:endParaRPr lang="en-US" altLang="ko-KR" sz="19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dirty="0">
                <a:latin typeface="+mn-ea"/>
              </a:rPr>
              <a:t>+) </a:t>
            </a:r>
            <a:r>
              <a:rPr lang="ko-KR" altLang="en-US" sz="1900" dirty="0">
                <a:latin typeface="+mn-ea"/>
              </a:rPr>
              <a:t>길게 눌러 삭제 가능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97FF9E-759B-4197-8A74-05839443F60C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29254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1742C1-2342-46F7-A377-CBA9F6FB2E3C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2082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B242F5-1D81-48A1-A7DF-13CFF41ECA97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DAD96-2D66-4061-98C6-5B9E6B723B0A}"/>
              </a:ext>
            </a:extLst>
          </p:cNvPr>
          <p:cNvSpPr txBox="1"/>
          <p:nvPr/>
        </p:nvSpPr>
        <p:spPr>
          <a:xfrm>
            <a:off x="1211971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08FFE-9329-4C2A-AB7D-799E91D9119C}"/>
              </a:ext>
            </a:extLst>
          </p:cNvPr>
          <p:cNvSpPr txBox="1"/>
          <p:nvPr/>
        </p:nvSpPr>
        <p:spPr>
          <a:xfrm>
            <a:off x="1289344" y="688073"/>
            <a:ext cx="21797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결과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05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9C3830-68A5-4C1D-93B9-F8485AC7F7AA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29254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C6B18F3-A34B-44DE-9F0E-73882E1A64DB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2082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DBA5B3-1C5C-4308-9D25-57FE034703DD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7053C-7A33-43F1-8327-67DCD64A4A83}"/>
              </a:ext>
            </a:extLst>
          </p:cNvPr>
          <p:cNvSpPr txBox="1"/>
          <p:nvPr/>
        </p:nvSpPr>
        <p:spPr>
          <a:xfrm>
            <a:off x="1211971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D68CB8-275F-4855-A242-2DBB78DB20AC}"/>
              </a:ext>
            </a:extLst>
          </p:cNvPr>
          <p:cNvSpPr txBox="1"/>
          <p:nvPr/>
        </p:nvSpPr>
        <p:spPr>
          <a:xfrm>
            <a:off x="1289344" y="688073"/>
            <a:ext cx="217971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결과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2858BE-1954-46BA-87C4-ED9107C2A04F}"/>
              </a:ext>
            </a:extLst>
          </p:cNvPr>
          <p:cNvSpPr txBox="1"/>
          <p:nvPr/>
        </p:nvSpPr>
        <p:spPr>
          <a:xfrm>
            <a:off x="178418" y="1385737"/>
            <a:ext cx="2451661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500" b="1" dirty="0">
                <a:latin typeface="+mn-ea"/>
              </a:rPr>
              <a:t>◎</a:t>
            </a:r>
            <a:r>
              <a:rPr lang="en-US" altLang="ko-KR" sz="2500" b="1" dirty="0">
                <a:latin typeface="+mn-ea"/>
              </a:rPr>
              <a:t> </a:t>
            </a:r>
            <a:r>
              <a:rPr lang="ko-KR" altLang="en-US" sz="2500" b="1" dirty="0">
                <a:latin typeface="+mn-ea"/>
              </a:rPr>
              <a:t>결과물 시연</a:t>
            </a:r>
            <a:endParaRPr lang="ko-KR" altLang="en-US" sz="2500" dirty="0">
              <a:latin typeface="+mn-ea"/>
            </a:endParaRPr>
          </a:p>
        </p:txBody>
      </p:sp>
      <p:pic>
        <p:nvPicPr>
          <p:cNvPr id="3" name="zoom_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9529E4D-7EDE-490C-8EA5-7160519F75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6474" y="402027"/>
            <a:ext cx="3476754" cy="61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974A43-C71A-461C-9FAF-A15029662223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68846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71F7926-3A78-49AC-AB60-C3957ED882C9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68846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65EA46-6BD6-4572-9AD3-FC50348573A8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B171B-3900-43C8-BDF6-72637BF360EB}"/>
              </a:ext>
            </a:extLst>
          </p:cNvPr>
          <p:cNvSpPr txBox="1"/>
          <p:nvPr/>
        </p:nvSpPr>
        <p:spPr>
          <a:xfrm>
            <a:off x="1372228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BB13C-AB1B-4A15-9FD7-53F39B2E1832}"/>
              </a:ext>
            </a:extLst>
          </p:cNvPr>
          <p:cNvSpPr txBox="1"/>
          <p:nvPr/>
        </p:nvSpPr>
        <p:spPr>
          <a:xfrm>
            <a:off x="1157366" y="765018"/>
            <a:ext cx="29244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성과 및 의미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04AA3-E391-41DA-818E-3176ABCB2EEB}"/>
              </a:ext>
            </a:extLst>
          </p:cNvPr>
          <p:cNvSpPr txBox="1"/>
          <p:nvPr/>
        </p:nvSpPr>
        <p:spPr>
          <a:xfrm>
            <a:off x="273377" y="1480008"/>
            <a:ext cx="8616099" cy="510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500" b="1" dirty="0">
                <a:latin typeface="+mn-ea"/>
              </a:rPr>
              <a:t>◎</a:t>
            </a:r>
            <a:r>
              <a:rPr lang="en-US" altLang="ko-KR" sz="2500" b="1" dirty="0">
                <a:latin typeface="+mn-ea"/>
              </a:rPr>
              <a:t> </a:t>
            </a:r>
            <a:r>
              <a:rPr lang="ko-KR" altLang="en-US" sz="2500" b="1" dirty="0">
                <a:latin typeface="+mn-ea"/>
              </a:rPr>
              <a:t>성과 및 의미</a:t>
            </a:r>
            <a:endParaRPr lang="en-US" altLang="ko-KR" sz="2500" b="1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해당 어플은 생활과 가장 밀접하게 관련된 식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食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과 관련하여 어떠한 제품을 구매하는 것이 구매자에게 더 합리적인지를 시각자료화 하여 전달해주는데 의의를 둔다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사용자에게 맞춤형 정보를 제공함으로써 글자가 작거나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판매자 측에서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회 </a:t>
            </a:r>
            <a:r>
              <a:rPr lang="ko-KR" altLang="en-US" dirty="0" err="1">
                <a:latin typeface="+mn-ea"/>
              </a:rPr>
              <a:t>제공량을</a:t>
            </a:r>
            <a:r>
              <a:rPr lang="ko-KR" altLang="en-US" dirty="0">
                <a:latin typeface="+mn-ea"/>
              </a:rPr>
              <a:t> 줄여 영양정보를 파악하는데 혼란을 주는 등의 문제점을 극복하고 개인에게 맞춤형 정보를 제공할 것으로 기대된다</a:t>
            </a:r>
            <a:r>
              <a:rPr lang="en-US" altLang="ko-KR" dirty="0"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7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500" b="1" dirty="0">
                <a:latin typeface="+mn-ea"/>
              </a:rPr>
              <a:t>◎</a:t>
            </a:r>
            <a:r>
              <a:rPr lang="en-US" altLang="ko-KR" sz="2500" b="1" dirty="0">
                <a:latin typeface="+mn-ea"/>
              </a:rPr>
              <a:t> </a:t>
            </a:r>
            <a:r>
              <a:rPr lang="ko-KR" altLang="en-US" sz="2500" b="1" dirty="0">
                <a:latin typeface="+mn-ea"/>
              </a:rPr>
              <a:t>한계점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n-ea"/>
              </a:rPr>
              <a:t>Ocr</a:t>
            </a:r>
            <a:r>
              <a:rPr lang="ko-KR" altLang="en-US" dirty="0">
                <a:latin typeface="+mn-ea"/>
              </a:rPr>
              <a:t> 모델을 직접 구현하지 않아서 추출된 글자의 정확도나 </a:t>
            </a:r>
            <a:r>
              <a:rPr lang="ko-KR" altLang="en-US" dirty="0" err="1">
                <a:latin typeface="+mn-ea"/>
              </a:rPr>
              <a:t>줄바꿈</a:t>
            </a:r>
            <a:r>
              <a:rPr lang="ko-KR" altLang="en-US" dirty="0">
                <a:latin typeface="+mn-ea"/>
              </a:rPr>
              <a:t> 등을 처리할 수 없다는 점에서 한계점이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상품명을 인식하여 카테고리를 자동으로 파악하게 할 수도 있지만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카테고리를 수동으로 입력해야 한다는 점에서 한계점이 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198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6F89D9E-D27E-4F37-9E47-E4F4B744E513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3302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9C9445-2C7C-4397-A5F8-044A9C4D6CD8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4910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33E955-99E3-44C0-ACD1-3D932B5D35AC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DC4D7F-BE67-4574-A5D4-DDB0BD3B42F7}"/>
              </a:ext>
            </a:extLst>
          </p:cNvPr>
          <p:cNvSpPr txBox="1"/>
          <p:nvPr/>
        </p:nvSpPr>
        <p:spPr>
          <a:xfrm>
            <a:off x="1221399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AD11A-3E19-4F13-8A52-0EBDDF1D1F67}"/>
              </a:ext>
            </a:extLst>
          </p:cNvPr>
          <p:cNvSpPr txBox="1"/>
          <p:nvPr/>
        </p:nvSpPr>
        <p:spPr>
          <a:xfrm>
            <a:off x="1157367" y="688074"/>
            <a:ext cx="252851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Appendix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9BD142-51DC-42F8-A64A-6C36BF5D0A78}"/>
              </a:ext>
            </a:extLst>
          </p:cNvPr>
          <p:cNvSpPr txBox="1"/>
          <p:nvPr/>
        </p:nvSpPr>
        <p:spPr>
          <a:xfrm>
            <a:off x="169336" y="1540558"/>
            <a:ext cx="8805327" cy="4698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latin typeface="+mn-ea"/>
              </a:rPr>
              <a:t>◎ </a:t>
            </a:r>
            <a:r>
              <a:rPr lang="en-US" altLang="ko-KR" sz="2400" b="1" spc="5" dirty="0">
                <a:latin typeface="+mn-ea"/>
              </a:rPr>
              <a:t>2021</a:t>
            </a:r>
            <a:r>
              <a:rPr lang="ko-KR" altLang="en-US" sz="2400" b="1" spc="5" dirty="0">
                <a:latin typeface="+mn-ea"/>
              </a:rPr>
              <a:t>년 하계집중근무 수행 소감</a:t>
            </a:r>
            <a:endParaRPr lang="en-US" altLang="ko-KR" sz="2400" b="1" spc="5" dirty="0"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500" b="1" spc="5" dirty="0"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spc="5" dirty="0" err="1">
                <a:latin typeface="+mn-ea"/>
              </a:rPr>
              <a:t>장문석</a:t>
            </a:r>
            <a:r>
              <a:rPr lang="ko-KR" altLang="en-US" sz="1600" spc="5" dirty="0">
                <a:latin typeface="+mn-ea"/>
              </a:rPr>
              <a:t> </a:t>
            </a:r>
            <a:r>
              <a:rPr lang="en-US" altLang="ko-KR" sz="1600" spc="5" dirty="0">
                <a:latin typeface="+mn-ea"/>
              </a:rPr>
              <a:t>: </a:t>
            </a:r>
            <a:r>
              <a:rPr lang="ko-KR" altLang="en-US" sz="1600" spc="5" dirty="0">
                <a:latin typeface="+mn-ea"/>
              </a:rPr>
              <a:t>아이디어 토의부터 기획</a:t>
            </a:r>
            <a:r>
              <a:rPr lang="en-US" altLang="ko-KR" sz="1600" spc="5" dirty="0">
                <a:latin typeface="+mn-ea"/>
              </a:rPr>
              <a:t>, </a:t>
            </a:r>
            <a:r>
              <a:rPr lang="ko-KR" altLang="en-US" sz="1600" spc="5" dirty="0">
                <a:latin typeface="+mn-ea"/>
              </a:rPr>
              <a:t>구현까지 알차게 보낸 하계집중근무 기간이었던 것 같다</a:t>
            </a:r>
            <a:r>
              <a:rPr lang="en-US" altLang="ko-KR" sz="1600" spc="5" dirty="0">
                <a:latin typeface="+mn-ea"/>
              </a:rPr>
              <a:t>. </a:t>
            </a:r>
            <a:r>
              <a:rPr lang="ko-KR" altLang="en-US" sz="1600" spc="5" dirty="0">
                <a:latin typeface="+mn-ea"/>
              </a:rPr>
              <a:t>앱 기초부터 카카오 </a:t>
            </a:r>
            <a:r>
              <a:rPr lang="en-US" altLang="ko-KR" sz="1600" spc="5" dirty="0" err="1">
                <a:latin typeface="+mn-ea"/>
              </a:rPr>
              <a:t>ocr</a:t>
            </a:r>
            <a:r>
              <a:rPr lang="en-US" altLang="ko-KR" sz="1600" spc="5" dirty="0">
                <a:latin typeface="+mn-ea"/>
              </a:rPr>
              <a:t> </a:t>
            </a:r>
            <a:r>
              <a:rPr lang="en-US" altLang="ko-KR" sz="1600" spc="5" dirty="0" err="1">
                <a:latin typeface="+mn-ea"/>
              </a:rPr>
              <a:t>api</a:t>
            </a:r>
            <a:r>
              <a:rPr lang="en-US" altLang="ko-KR" sz="1600" spc="5" dirty="0">
                <a:latin typeface="+mn-ea"/>
              </a:rPr>
              <a:t>, </a:t>
            </a:r>
            <a:r>
              <a:rPr lang="ko-KR" altLang="en-US" sz="1600" spc="5" dirty="0">
                <a:latin typeface="+mn-ea"/>
              </a:rPr>
              <a:t>각종 라이브러리</a:t>
            </a:r>
            <a:r>
              <a:rPr lang="en-US" altLang="ko-KR" sz="1600" spc="5" dirty="0">
                <a:latin typeface="+mn-ea"/>
              </a:rPr>
              <a:t>, </a:t>
            </a:r>
            <a:r>
              <a:rPr lang="ko-KR" altLang="en-US" sz="1600" spc="5" dirty="0" err="1">
                <a:latin typeface="+mn-ea"/>
              </a:rPr>
              <a:t>크롤링</a:t>
            </a:r>
            <a:r>
              <a:rPr lang="ko-KR" altLang="en-US" sz="1600" spc="5" dirty="0">
                <a:latin typeface="+mn-ea"/>
              </a:rPr>
              <a:t> 그리고 서버까지 많은 것을 접해보고 배웠다는 점에서 얻어갈 것이 많았던 경험이었다</a:t>
            </a:r>
            <a:r>
              <a:rPr lang="en-US" altLang="ko-KR" sz="1600" spc="5" dirty="0">
                <a:latin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spc="5" dirty="0"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spc="5" dirty="0">
                <a:latin typeface="+mn-ea"/>
              </a:rPr>
              <a:t>강지호</a:t>
            </a:r>
            <a:r>
              <a:rPr lang="ko-KR" altLang="en-US" sz="1600" spc="5" dirty="0">
                <a:latin typeface="+mn-ea"/>
              </a:rPr>
              <a:t> </a:t>
            </a:r>
            <a:r>
              <a:rPr lang="en-US" altLang="ko-KR" sz="1600" spc="5" dirty="0">
                <a:latin typeface="+mn-ea"/>
              </a:rPr>
              <a:t>: </a:t>
            </a:r>
            <a:r>
              <a:rPr lang="ko-KR" altLang="en-US" sz="1600" spc="5" dirty="0">
                <a:latin typeface="+mn-ea"/>
              </a:rPr>
              <a:t> 평소에 접해보지 않았던 프로젝트를 수행하게 되어 처음에는 당황하고 걱정하였지만 겁먹지 않고 기초부터 차근차근 시작하였고</a:t>
            </a:r>
            <a:r>
              <a:rPr lang="en-US" altLang="ko-KR" sz="1600" spc="5" dirty="0">
                <a:latin typeface="+mn-ea"/>
              </a:rPr>
              <a:t>, </a:t>
            </a:r>
            <a:r>
              <a:rPr lang="ko-KR" altLang="en-US" sz="1600" spc="5" dirty="0">
                <a:latin typeface="+mn-ea"/>
              </a:rPr>
              <a:t>그 결과로 앱 구현을 해보면서 익숙하지 않고 해보지 않은 일이라도 노력하면 할 수 있다는 걸 느낄 수 있는 좋은 기회가 되었다</a:t>
            </a:r>
            <a:r>
              <a:rPr lang="en-US" altLang="ko-KR" sz="1600" spc="5" dirty="0"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500" spc="5" dirty="0"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spc="5" dirty="0">
                <a:latin typeface="+mn-ea"/>
              </a:rPr>
              <a:t>김보한</a:t>
            </a:r>
            <a:r>
              <a:rPr lang="ko-KR" altLang="en-US" sz="1600" spc="5" dirty="0">
                <a:latin typeface="+mn-ea"/>
              </a:rPr>
              <a:t> </a:t>
            </a:r>
            <a:r>
              <a:rPr lang="en-US" altLang="ko-KR" sz="1600" spc="5" dirty="0">
                <a:latin typeface="+mn-ea"/>
              </a:rPr>
              <a:t>:</a:t>
            </a:r>
            <a:r>
              <a:rPr lang="ko-KR" altLang="en-US" sz="1600" spc="5" dirty="0">
                <a:latin typeface="+mn-ea"/>
              </a:rPr>
              <a:t> 생활 속에 널리 이용되는 어플을 직접 구현해보면서</a:t>
            </a:r>
            <a:r>
              <a:rPr lang="en-US" altLang="ko-KR" sz="1600" spc="5" dirty="0">
                <a:latin typeface="+mn-ea"/>
              </a:rPr>
              <a:t>, </a:t>
            </a:r>
            <a:r>
              <a:rPr lang="ko-KR" altLang="en-US" sz="1600" spc="5" dirty="0">
                <a:latin typeface="+mn-ea"/>
              </a:rPr>
              <a:t>어떠한 과정을 거쳐 유용한 정보와 기술이 담긴 어플이 완성되는지를 경험해보았다</a:t>
            </a:r>
            <a:r>
              <a:rPr lang="en-US" altLang="ko-KR" sz="1600" spc="5" dirty="0">
                <a:latin typeface="+mn-ea"/>
              </a:rPr>
              <a:t>. </a:t>
            </a:r>
            <a:r>
              <a:rPr lang="ko-KR" altLang="en-US" sz="1600" spc="5" dirty="0">
                <a:latin typeface="+mn-ea"/>
              </a:rPr>
              <a:t>처음 사용하는 언어 등으로 인해 어려움이 있었지만 다양한 자료를 참고하며 하나씩 해결하며 성취감을 느낄 수 있었다</a:t>
            </a:r>
            <a:r>
              <a:rPr lang="en-US" altLang="ko-KR" sz="1600" spc="5" dirty="0"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995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0958F5C-86DE-4569-AE9E-2E3160E7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10" y="1725642"/>
            <a:ext cx="6309478" cy="537242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◎ </a:t>
            </a:r>
            <a:r>
              <a:rPr lang="en-US" altLang="ko-KR" sz="2800" b="1" spc="5" dirty="0">
                <a:latin typeface="+mn-ea"/>
              </a:rPr>
              <a:t>2021</a:t>
            </a:r>
            <a:r>
              <a:rPr lang="ko-KR" altLang="en-US" sz="2800" b="1" spc="5" dirty="0">
                <a:latin typeface="+mn-ea"/>
              </a:rPr>
              <a:t>년 하계집중근무 과제 요약</a:t>
            </a:r>
            <a:endParaRPr lang="en-US" altLang="ko-KR" sz="2800" b="1" spc="5" dirty="0">
              <a:latin typeface="+mn-ea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347F86B-EF63-4423-91C6-D25B6567D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840427"/>
              </p:ext>
            </p:extLst>
          </p:nvPr>
        </p:nvGraphicFramePr>
        <p:xfrm>
          <a:off x="270295" y="2533011"/>
          <a:ext cx="8628607" cy="3773526"/>
        </p:xfrm>
        <a:graphic>
          <a:graphicData uri="http://schemas.openxmlformats.org/drawingml/2006/table">
            <a:tbl>
              <a:tblPr firstRow="1" firstCol="1" bandRow="1"/>
              <a:tblGrid>
                <a:gridCol w="920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3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7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42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cs typeface="굴림"/>
                        </a:rPr>
                        <a:t>과제명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ko-KR" altLang="en-US" sz="1200" b="1" dirty="0"/>
                        <a:t>식품 정보 스캐너 앱</a:t>
                      </a:r>
                    </a:p>
                  </a:txBody>
                  <a:tcPr marL="47149" marR="4714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기업명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cs typeface="굴림"/>
                        </a:rPr>
                        <a:t>/ 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담당자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cs typeface="굴림"/>
                        </a:rPr>
                        <a:t>전윤호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 교수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65">
                <a:tc rowSpan="7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　</a:t>
                      </a: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과제개요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lvl="1" indent="0" algn="l" defTabSz="3060382" rtl="0" eaLnBrk="1" fontAlgn="auto" latinLnBrk="1" hangingPunct="1">
                        <a:lnSpc>
                          <a:spcPct val="107000"/>
                        </a:lnSpc>
                        <a:spcBef>
                          <a:spcPct val="16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한 눈에 파악하기 힘든 식품 정보들의 시각 자료화를 통한 </a:t>
                      </a:r>
                      <a:r>
                        <a:rPr lang="ko-KR" altLang="en-US" sz="1200" b="1" kern="120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편이성</a:t>
                      </a:r>
                      <a:r>
                        <a:rPr lang="ko-KR" altLang="en-US" sz="12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 향상</a:t>
                      </a:r>
                    </a:p>
                  </a:txBody>
                  <a:tcPr marL="47149" marR="4714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참여 학생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en-US" sz="1200" b="1" dirty="0">
                          <a:cs typeface="굴림"/>
                        </a:rPr>
                        <a:t>장문석 </a:t>
                      </a:r>
                      <a:r>
                        <a:rPr lang="en-US" altLang="en-US" sz="1200" b="1" dirty="0">
                          <a:cs typeface="굴림"/>
                        </a:rPr>
                        <a:t>(</a:t>
                      </a:r>
                      <a:r>
                        <a:rPr lang="ko-KR" altLang="en-US" sz="1200" b="1" dirty="0">
                          <a:cs typeface="굴림"/>
                        </a:rPr>
                        <a:t>컴퓨터공학과</a:t>
                      </a:r>
                      <a:r>
                        <a:rPr lang="en-US" altLang="en-US" sz="1200" b="1" dirty="0">
                          <a:cs typeface="굴림"/>
                        </a:rPr>
                        <a:t>, 4</a:t>
                      </a:r>
                      <a:r>
                        <a:rPr lang="ko-KR" altLang="en-US" sz="1200" b="1" dirty="0">
                          <a:cs typeface="굴림"/>
                        </a:rPr>
                        <a:t>학년</a:t>
                      </a:r>
                      <a:r>
                        <a:rPr lang="en-US" altLang="en-US" sz="1200" b="1" dirty="0">
                          <a:cs typeface="굴림"/>
                        </a:rPr>
                        <a:t>)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060382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200" b="1" dirty="0">
                          <a:cs typeface="Times New Roman"/>
                        </a:rPr>
                        <a:t>김보한 </a:t>
                      </a:r>
                      <a:r>
                        <a:rPr lang="en-US" altLang="ko-KR" sz="1200" b="1" dirty="0">
                          <a:cs typeface="Times New Roman"/>
                        </a:rPr>
                        <a:t> (</a:t>
                      </a:r>
                      <a:r>
                        <a:rPr lang="ko-KR" altLang="en-US" sz="1200" b="1" dirty="0">
                          <a:cs typeface="Times New Roman"/>
                        </a:rPr>
                        <a:t>생명과학과</a:t>
                      </a:r>
                      <a:r>
                        <a:rPr lang="en-US" altLang="ko-KR" sz="1200" b="1" dirty="0">
                          <a:cs typeface="Times New Roman"/>
                        </a:rPr>
                        <a:t>, 4</a:t>
                      </a:r>
                      <a:r>
                        <a:rPr lang="ko-KR" altLang="en-US" sz="1200" b="1" dirty="0">
                          <a:cs typeface="Times New Roman"/>
                        </a:rPr>
                        <a:t>학년</a:t>
                      </a:r>
                      <a:r>
                        <a:rPr lang="en-US" altLang="ko-KR" sz="1200" b="1" dirty="0">
                          <a:cs typeface="Times New Roman"/>
                        </a:rPr>
                        <a:t>)</a:t>
                      </a:r>
                      <a:endParaRPr lang="ko-KR" altLang="ko-KR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en-US" sz="1200" b="1" dirty="0">
                          <a:cs typeface="Times New Roman"/>
                        </a:rPr>
                        <a:t>강지호 </a:t>
                      </a:r>
                      <a:r>
                        <a:rPr lang="en-US" altLang="ko-KR" sz="1200" b="1" dirty="0">
                          <a:cs typeface="Times New Roman"/>
                        </a:rPr>
                        <a:t>(</a:t>
                      </a:r>
                      <a:r>
                        <a:rPr lang="ko-KR" altLang="en-US" sz="1200" b="1" dirty="0">
                          <a:cs typeface="Times New Roman"/>
                        </a:rPr>
                        <a:t>물리학과</a:t>
                      </a:r>
                      <a:r>
                        <a:rPr lang="en-US" altLang="ko-KR" sz="1200" b="1" dirty="0">
                          <a:cs typeface="Times New Roman"/>
                        </a:rPr>
                        <a:t>, 3</a:t>
                      </a:r>
                      <a:r>
                        <a:rPr lang="ko-KR" altLang="en-US" sz="1200" b="1" dirty="0">
                          <a:cs typeface="Times New Roman"/>
                        </a:rPr>
                        <a:t>학년</a:t>
                      </a:r>
                      <a:r>
                        <a:rPr lang="en-US" altLang="ko-KR" sz="1200" b="1" dirty="0">
                          <a:cs typeface="Times New Roman"/>
                        </a:rPr>
                        <a:t>)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060382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060382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060382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060382" latinLnBrk="1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713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과제 기간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en-US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2021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년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cs typeface="굴림"/>
                        </a:rPr>
                        <a:t>6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cs typeface="굴림"/>
                        </a:rPr>
                        <a:t>22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일 </a:t>
                      </a:r>
                      <a:r>
                        <a:rPr lang="en-US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~ 2021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년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cs typeface="굴림"/>
                        </a:rPr>
                        <a:t>8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cs typeface="굴림"/>
                        </a:rPr>
                        <a:t>17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일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ko-KR" sz="1200" b="1" dirty="0">
                          <a:solidFill>
                            <a:srgbClr val="000000"/>
                          </a:solidFill>
                          <a:cs typeface="굴림"/>
                        </a:rPr>
                        <a:t>지도교수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cs typeface="굴림"/>
                        </a:rPr>
                        <a:t>/</a:t>
                      </a: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cs typeface="굴림"/>
                        </a:rPr>
                        <a:t>멘토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cs typeface="굴림"/>
                        </a:rPr>
                        <a:t>전윤호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 교수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0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3060382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ko-KR" sz="1200" b="1">
                          <a:solidFill>
                            <a:srgbClr val="000000"/>
                          </a:solidFill>
                          <a:cs typeface="굴림"/>
                        </a:rPr>
                        <a:t>산학교수</a:t>
                      </a:r>
                      <a:endParaRPr lang="ko-KR" altLang="en-US" sz="1200" b="1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3060382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cs typeface="굴림"/>
                        </a:rPr>
                        <a:t>전윤호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 교수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7296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cs typeface="굴림"/>
                        </a:rPr>
                        <a:t>결과물</a:t>
                      </a:r>
                      <a:endParaRPr lang="ko-KR" altLang="en-US" sz="1200" b="1" dirty="0">
                        <a:cs typeface="Times New Roman"/>
                      </a:endParaRPr>
                    </a:p>
                  </a:txBody>
                  <a:tcPr marL="47149" marR="4714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2563" indent="-182563" algn="l" latinLnBrk="0">
                        <a:lnSpc>
                          <a:spcPct val="107000"/>
                        </a:lnSpc>
                        <a:spcAft>
                          <a:spcPct val="0"/>
                        </a:spcAft>
                        <a:buFont typeface="Arial"/>
                        <a:buChar char="•"/>
                      </a:pPr>
                      <a:endParaRPr lang="en-US" altLang="ko-KR" sz="1200" b="1" dirty="0">
                        <a:solidFill>
                          <a:schemeClr val="tx1"/>
                        </a:solidFill>
                        <a:cs typeface="Times New Roman"/>
                      </a:endParaRPr>
                    </a:p>
                    <a:p>
                      <a:pPr marL="0" indent="0" algn="l" latinLnBrk="0">
                        <a:lnSpc>
                          <a:spcPct val="107000"/>
                        </a:lnSpc>
                        <a:spcAft>
                          <a:spcPct val="0"/>
                        </a:spcAft>
                        <a:buFont typeface="Arial"/>
                        <a:buNone/>
                      </a:pPr>
                      <a:endParaRPr lang="en-US" altLang="ko-KR" sz="1200" b="1" dirty="0">
                        <a:solidFill>
                          <a:schemeClr val="tx1"/>
                        </a:solidFill>
                        <a:cs typeface="Times New Roman"/>
                      </a:endParaRPr>
                    </a:p>
                    <a:p>
                      <a:pPr marL="182563" indent="-182563" algn="l" latinLnBrk="0">
                        <a:lnSpc>
                          <a:spcPct val="107000"/>
                        </a:lnSpc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cs typeface="Times New Roman"/>
                        </a:rPr>
                        <a:t>목표했던 기본적인 기능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Times New Roman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cs typeface="Times New Roman"/>
                        </a:rPr>
                        <a:t>카메라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Times New Roman"/>
                        </a:rPr>
                        <a:t>, OCR,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cs typeface="Times New Roman"/>
                        </a:rPr>
                        <a:t>데이터 시각화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cs typeface="Times New Roman"/>
                        </a:rPr>
                        <a:t>구현 완료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cs typeface="Times New Roman"/>
                      </a:endParaRPr>
                    </a:p>
                    <a:p>
                      <a:pPr marL="182563" indent="-182563" algn="l" latinLnBrk="0">
                        <a:lnSpc>
                          <a:spcPct val="107000"/>
                        </a:lnSpc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cs typeface="Times New Roman"/>
                        </a:rPr>
                        <a:t>데이터 저장 및 비교 기능 구현 완료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cs typeface="Times New Roman"/>
                      </a:endParaRPr>
                    </a:p>
                    <a:p>
                      <a:pPr marL="182563" indent="-182563" algn="l" latinLnBrk="0">
                        <a:lnSpc>
                          <a:spcPct val="107000"/>
                        </a:lnSpc>
                        <a:spcAft>
                          <a:spcPct val="0"/>
                        </a:spcAft>
                        <a:buFont typeface="Arial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cs typeface="Times New Roman"/>
                        </a:rPr>
                        <a:t>서버를 이용하여 건강 정보 및 관련 식품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cs typeface="Times New Roman"/>
                        </a:rPr>
                        <a:t>크롤링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cs typeface="Times New Roman"/>
                        </a:rPr>
                        <a:t> 구현 완료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cs typeface="Times New Roman"/>
                      </a:endParaRPr>
                    </a:p>
                    <a:p>
                      <a:pPr marL="182563" indent="-182563" algn="l" latinLnBrk="0">
                        <a:lnSpc>
                          <a:spcPct val="107000"/>
                        </a:lnSpc>
                        <a:spcAft>
                          <a:spcPct val="0"/>
                        </a:spcAft>
                        <a:buFont typeface="Arial"/>
                        <a:buChar char="•"/>
                      </a:pPr>
                      <a:endParaRPr lang="en-US" altLang="ko-KR" sz="1200" b="1" dirty="0">
                        <a:solidFill>
                          <a:schemeClr val="tx1"/>
                        </a:solidFill>
                        <a:cs typeface="Times New Roman"/>
                      </a:endParaRPr>
                    </a:p>
                    <a:p>
                      <a:pPr marL="182563" indent="-182563" algn="ctr" latinLnBrk="0">
                        <a:lnSpc>
                          <a:spcPct val="107000"/>
                        </a:lnSpc>
                        <a:spcAft>
                          <a:spcPct val="0"/>
                        </a:spcAft>
                        <a:buFont typeface="Arial"/>
                        <a:buChar char="•"/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cs typeface="Times New Roman"/>
                      </a:endParaRPr>
                    </a:p>
                  </a:txBody>
                  <a:tcPr marL="47149" marR="4714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619648-88B4-40ED-84A2-17A6056627E6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3302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63CEA38-A38A-4DD0-822C-50EB94C7187D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34910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9D7C84-2B26-4557-B07D-054E69A8C291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75ED4-FCD4-4A61-BF22-15562D0597FC}"/>
              </a:ext>
            </a:extLst>
          </p:cNvPr>
          <p:cNvSpPr txBox="1"/>
          <p:nvPr/>
        </p:nvSpPr>
        <p:spPr>
          <a:xfrm>
            <a:off x="1221399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16F71-50CF-43C2-9B8C-22596FFE207E}"/>
              </a:ext>
            </a:extLst>
          </p:cNvPr>
          <p:cNvSpPr txBox="1"/>
          <p:nvPr/>
        </p:nvSpPr>
        <p:spPr>
          <a:xfrm>
            <a:off x="1157367" y="688074"/>
            <a:ext cx="252851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Appendix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994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619648-88B4-40ED-84A2-17A6056627E6}"/>
              </a:ext>
            </a:extLst>
          </p:cNvPr>
          <p:cNvCxnSpPr>
            <a:cxnSpLocks/>
          </p:cNvCxnSpPr>
          <p:nvPr/>
        </p:nvCxnSpPr>
        <p:spPr>
          <a:xfrm>
            <a:off x="233082" y="331697"/>
            <a:ext cx="318884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63CEA38-A38A-4DD0-822C-50EB94C7187D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207702" cy="9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9D7C84-2B26-4557-B07D-054E69A8C291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75ED4-FCD4-4A61-BF22-15562D0597FC}"/>
              </a:ext>
            </a:extLst>
          </p:cNvPr>
          <p:cNvSpPr txBox="1"/>
          <p:nvPr/>
        </p:nvSpPr>
        <p:spPr>
          <a:xfrm>
            <a:off x="1155410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16F71-50CF-43C2-9B8C-22596FFE207E}"/>
              </a:ext>
            </a:extLst>
          </p:cNvPr>
          <p:cNvSpPr txBox="1"/>
          <p:nvPr/>
        </p:nvSpPr>
        <p:spPr>
          <a:xfrm>
            <a:off x="1619281" y="688074"/>
            <a:ext cx="131245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QnA</a:t>
            </a:r>
            <a:endParaRPr lang="ko-KR" altLang="en-US" sz="3000" b="1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5A56ADE-34C8-4CD4-8D61-A82F589E1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261" y="3161187"/>
            <a:ext cx="4186975" cy="13255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b="1" dirty="0" err="1">
                <a:latin typeface="+mn-ea"/>
                <a:ea typeface="+mn-ea"/>
              </a:rPr>
              <a:t>QnA</a:t>
            </a:r>
            <a:endParaRPr lang="ko-KR" altLang="en-US" sz="5000" b="1" dirty="0">
              <a:latin typeface="+mn-ea"/>
              <a:ea typeface="+mn-ea"/>
            </a:endParaRP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003593FF-525B-4259-A62B-A5AA91CCC901}"/>
              </a:ext>
            </a:extLst>
          </p:cNvPr>
          <p:cNvSpPr txBox="1">
            <a:spLocks/>
          </p:cNvSpPr>
          <p:nvPr/>
        </p:nvSpPr>
        <p:spPr>
          <a:xfrm>
            <a:off x="2478512" y="2211179"/>
            <a:ext cx="41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5000" b="1" dirty="0">
                <a:latin typeface="+mn-ea"/>
                <a:ea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9173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AFCB7CD5-7B6F-4A3F-8F03-E3B583E825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98" y="1633770"/>
            <a:ext cx="1028770" cy="1355019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FD9C52-C313-4F7C-ABEF-E688D08A28EB}"/>
              </a:ext>
            </a:extLst>
          </p:cNvPr>
          <p:cNvSpPr txBox="1"/>
          <p:nvPr/>
        </p:nvSpPr>
        <p:spPr>
          <a:xfrm>
            <a:off x="2141462" y="1647061"/>
            <a:ext cx="6295527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n-ea"/>
              </a:rPr>
              <a:t>장문석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팀장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컴퓨터공학과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학년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카메라</a:t>
            </a:r>
            <a:r>
              <a:rPr lang="en-US" altLang="ko-KR" dirty="0">
                <a:latin typeface="+mn-ea"/>
              </a:rPr>
              <a:t>, OCR, </a:t>
            </a:r>
            <a:r>
              <a:rPr lang="ko-KR" altLang="en-US" dirty="0">
                <a:latin typeface="+mn-ea"/>
              </a:rPr>
              <a:t>데이터 처리 등 전반적인 앱 기능 구현 담당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35CFAD6-F981-4CC5-8C81-F888A8B20C13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14171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699EE3-D5D6-476B-844D-58D0DA79F800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17942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ADE139-A958-405E-9C2B-BE70C8DA559E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DDED2-9521-4B09-8FE8-D7EF8033AE04}"/>
              </a:ext>
            </a:extLst>
          </p:cNvPr>
          <p:cNvSpPr txBox="1"/>
          <p:nvPr/>
        </p:nvSpPr>
        <p:spPr>
          <a:xfrm>
            <a:off x="1098850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FF6FD-5B3F-45A7-9125-2BB5EB853A97}"/>
              </a:ext>
            </a:extLst>
          </p:cNvPr>
          <p:cNvSpPr txBox="1"/>
          <p:nvPr/>
        </p:nvSpPr>
        <p:spPr>
          <a:xfrm>
            <a:off x="1129085" y="688073"/>
            <a:ext cx="2292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팀원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0BF19-063D-4910-BBF3-10D3A835086E}"/>
              </a:ext>
            </a:extLst>
          </p:cNvPr>
          <p:cNvSpPr txBox="1"/>
          <p:nvPr/>
        </p:nvSpPr>
        <p:spPr>
          <a:xfrm>
            <a:off x="2163452" y="5177026"/>
            <a:ext cx="6405513" cy="133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김보한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생명과학과 4학년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전반적인 앱의 </a:t>
            </a:r>
            <a:r>
              <a:rPr lang="ko-KR" altLang="en-US" dirty="0" err="1"/>
              <a:t>layout</a:t>
            </a:r>
            <a:r>
              <a:rPr lang="ko-KR" altLang="en-US" dirty="0"/>
              <a:t>, </a:t>
            </a:r>
            <a:r>
              <a:rPr lang="ko-KR" altLang="en-US" dirty="0" err="1"/>
              <a:t>design</a:t>
            </a:r>
            <a:r>
              <a:rPr lang="en-US" altLang="ko-KR" dirty="0"/>
              <a:t> / </a:t>
            </a:r>
            <a:r>
              <a:rPr lang="ko-KR" altLang="en-US" dirty="0"/>
              <a:t>파일 저장 기능 등 기타요소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4010E-C85A-481C-9FF8-D2538424863C}"/>
              </a:ext>
            </a:extLst>
          </p:cNvPr>
          <p:cNvSpPr txBox="1"/>
          <p:nvPr/>
        </p:nvSpPr>
        <p:spPr>
          <a:xfrm>
            <a:off x="2161887" y="3383167"/>
            <a:ext cx="5662360" cy="133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/>
              <a:t>강지호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물리학과 3학년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파이썬 </a:t>
            </a:r>
            <a:r>
              <a:rPr lang="ko-KR" altLang="en-US" dirty="0" err="1"/>
              <a:t>flask를</a:t>
            </a:r>
            <a:r>
              <a:rPr lang="ko-KR" altLang="en-US" dirty="0"/>
              <a:t> 통한 </a:t>
            </a:r>
            <a:r>
              <a:rPr lang="ko-KR" altLang="en-US" dirty="0" err="1"/>
              <a:t>Ncloud</a:t>
            </a:r>
            <a:r>
              <a:rPr lang="ko-KR" altLang="en-US" dirty="0"/>
              <a:t> 서버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기능 구현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F25CA34-2C4F-4F8B-BE62-E0A31AC669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552" y="3398153"/>
            <a:ext cx="1014544" cy="1355019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95BC74-903F-4C67-94DF-BE440BD8BB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260" y="5171964"/>
            <a:ext cx="1016264" cy="1355019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903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BC44593-DDAF-4C23-A837-C6AD8ACA5670}"/>
              </a:ext>
            </a:extLst>
          </p:cNvPr>
          <p:cNvSpPr txBox="1"/>
          <p:nvPr/>
        </p:nvSpPr>
        <p:spPr>
          <a:xfrm>
            <a:off x="165549" y="5267767"/>
            <a:ext cx="8865331" cy="1420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sz="3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</a:t>
            </a:r>
            <a:r>
              <a:rPr lang="ko-KR" altLang="en-US" sz="1900" dirty="0">
                <a:latin typeface="+mn-ea"/>
              </a:rPr>
              <a:t>영양정보와 원재료명에 대한 정보를 시각 자료화 하여 </a:t>
            </a:r>
            <a:r>
              <a:rPr lang="ko-KR" altLang="en-US" sz="1900" b="1" dirty="0">
                <a:latin typeface="+mn-ea"/>
              </a:rPr>
              <a:t>가시성을 높이고</a:t>
            </a:r>
            <a:r>
              <a:rPr lang="en-US" altLang="ko-KR" sz="1900" dirty="0">
                <a:latin typeface="+mn-ea"/>
              </a:rPr>
              <a:t>,</a:t>
            </a:r>
            <a:r>
              <a:rPr lang="ko-KR" altLang="en-US" sz="1900" dirty="0">
                <a:latin typeface="+mn-ea"/>
              </a:rPr>
              <a:t> </a:t>
            </a:r>
            <a:endParaRPr lang="en-US" altLang="ko-KR" sz="19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+mn-ea"/>
              </a:rPr>
              <a:t>타제품과의 비교 기능을 추가하여 합리적인 구매를 가능하게 할 것이다</a:t>
            </a:r>
            <a:r>
              <a:rPr lang="en-US" altLang="ko-KR" sz="1900" dirty="0">
                <a:latin typeface="+mn-ea"/>
              </a:rPr>
              <a:t>. </a:t>
            </a:r>
            <a:r>
              <a:rPr lang="ko-KR" altLang="en-US" sz="1900" dirty="0">
                <a:latin typeface="+mn-ea"/>
              </a:rPr>
              <a:t>또한 </a:t>
            </a:r>
            <a:endParaRPr lang="en-US" altLang="ko-KR" sz="19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dirty="0">
                <a:latin typeface="+mn-ea"/>
              </a:rPr>
              <a:t>개인의 관심 영양정보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알레르기를 입력 받아 </a:t>
            </a:r>
            <a:r>
              <a:rPr lang="ko-KR" altLang="en-US" sz="1900" b="1" dirty="0">
                <a:latin typeface="+mn-ea"/>
              </a:rPr>
              <a:t>개인 맞춤형 정보</a:t>
            </a:r>
            <a:r>
              <a:rPr lang="ko-KR" altLang="en-US" sz="1900" dirty="0">
                <a:latin typeface="+mn-ea"/>
              </a:rPr>
              <a:t>를</a:t>
            </a:r>
            <a:r>
              <a:rPr lang="ko-KR" altLang="en-US" sz="1900" b="1" dirty="0">
                <a:latin typeface="+mn-ea"/>
              </a:rPr>
              <a:t> </a:t>
            </a:r>
            <a:r>
              <a:rPr lang="ko-KR" altLang="en-US" sz="1900" dirty="0">
                <a:latin typeface="+mn-ea"/>
              </a:rPr>
              <a:t>제공할 것이다</a:t>
            </a:r>
            <a:r>
              <a:rPr lang="en-US" altLang="ko-KR" sz="1900" dirty="0">
                <a:latin typeface="+mn-ea"/>
              </a:rPr>
              <a:t>.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E77FA-924F-4AB9-B15C-7F430DD2757B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14171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60DB607-BFC5-4834-86AC-E5C8BD3D598E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17942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FE8A2D-E73B-4A03-82C6-75CF452A60EE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3F276-EE6B-494C-BEBB-6B00CF65301B}"/>
              </a:ext>
            </a:extLst>
          </p:cNvPr>
          <p:cNvSpPr txBox="1"/>
          <p:nvPr/>
        </p:nvSpPr>
        <p:spPr>
          <a:xfrm>
            <a:off x="1098850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290D6-12CE-458D-94BC-1520AD419AB7}"/>
              </a:ext>
            </a:extLst>
          </p:cNvPr>
          <p:cNvSpPr txBox="1"/>
          <p:nvPr/>
        </p:nvSpPr>
        <p:spPr>
          <a:xfrm>
            <a:off x="1129085" y="688073"/>
            <a:ext cx="2292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17FF2-42EC-4C1E-A0CD-EE61CCB721DD}"/>
              </a:ext>
            </a:extLst>
          </p:cNvPr>
          <p:cNvSpPr txBox="1"/>
          <p:nvPr/>
        </p:nvSpPr>
        <p:spPr>
          <a:xfrm>
            <a:off x="267670" y="1391776"/>
            <a:ext cx="8593527" cy="2208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200" b="1" dirty="0">
                <a:latin typeface="+mn-ea"/>
              </a:rPr>
              <a:t>◎ 선정 배경</a:t>
            </a:r>
            <a:endParaRPr lang="en-US" altLang="ko-KR" sz="2200" b="1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판매되는 모든 식품은 영양정보와 원재료명이 명시되어 있지만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많은 글씨가 작게 인쇄되어 </a:t>
            </a:r>
            <a:r>
              <a:rPr lang="ko-KR" altLang="en-US" b="1" dirty="0">
                <a:latin typeface="+mn-ea"/>
              </a:rPr>
              <a:t>필요한 정보를 파악하기 어려우며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최근 상품 구매를 위한 다양한 </a:t>
            </a:r>
            <a:r>
              <a:rPr lang="ko-KR" altLang="en-US" b="1" dirty="0">
                <a:latin typeface="+mn-ea"/>
              </a:rPr>
              <a:t>어플 사용자가 증가</a:t>
            </a:r>
            <a:r>
              <a:rPr lang="ko-KR" altLang="en-US" dirty="0">
                <a:latin typeface="+mn-ea"/>
              </a:rPr>
              <a:t>하고 있다</a:t>
            </a:r>
            <a:r>
              <a:rPr lang="en-US" altLang="ko-KR" dirty="0">
                <a:latin typeface="+mn-ea"/>
              </a:rPr>
              <a:t>.</a:t>
            </a:r>
            <a:endParaRPr lang="en-US" altLang="ko-KR" sz="700" dirty="0"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ko-KR" altLang="en-US" dirty="0">
              <a:latin typeface="+mn-ea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6A7D16A-80B2-4C22-93D4-F7E33C93C567}"/>
              </a:ext>
            </a:extLst>
          </p:cNvPr>
          <p:cNvSpPr/>
          <p:nvPr/>
        </p:nvSpPr>
        <p:spPr>
          <a:xfrm>
            <a:off x="293000" y="5416431"/>
            <a:ext cx="407772" cy="38306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5" name="그림 4" descr="사람, 실내이(가) 표시된 사진&#10;&#10;자동 생성된 설명">
            <a:extLst>
              <a:ext uri="{FF2B5EF4-FFF2-40B4-BE49-F238E27FC236}">
                <a16:creationId xmlns:a16="http://schemas.microsoft.com/office/drawing/2014/main" id="{A40F7827-59A3-404C-B90D-4C108C71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931" y="3388926"/>
            <a:ext cx="3556614" cy="1778307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1026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953063C6-C2E2-4E5B-A462-BD5AB14E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23" y="3388926"/>
            <a:ext cx="3276517" cy="1778308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210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D7E77FA-924F-4AB9-B15C-7F430DD2757B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14171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60DB607-BFC5-4834-86AC-E5C8BD3D598E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17942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FE8A2D-E73B-4A03-82C6-75CF452A60EE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3F276-EE6B-494C-BEBB-6B00CF65301B}"/>
              </a:ext>
            </a:extLst>
          </p:cNvPr>
          <p:cNvSpPr txBox="1"/>
          <p:nvPr/>
        </p:nvSpPr>
        <p:spPr>
          <a:xfrm>
            <a:off x="1098850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290D6-12CE-458D-94BC-1520AD419AB7}"/>
              </a:ext>
            </a:extLst>
          </p:cNvPr>
          <p:cNvSpPr txBox="1"/>
          <p:nvPr/>
        </p:nvSpPr>
        <p:spPr>
          <a:xfrm>
            <a:off x="1129085" y="688073"/>
            <a:ext cx="2292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 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17FF2-42EC-4C1E-A0CD-EE61CCB721DD}"/>
              </a:ext>
            </a:extLst>
          </p:cNvPr>
          <p:cNvSpPr txBox="1"/>
          <p:nvPr/>
        </p:nvSpPr>
        <p:spPr>
          <a:xfrm>
            <a:off x="267670" y="1646299"/>
            <a:ext cx="8593527" cy="73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500" b="1" dirty="0">
                <a:latin typeface="+mn-ea"/>
              </a:rPr>
              <a:t>◎ 앱 구현 목표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156056-7E27-4E87-9E6B-3C8A65FB5D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" t="10722" r="9588" b="7216"/>
          <a:stretch/>
        </p:blipFill>
        <p:spPr>
          <a:xfrm>
            <a:off x="386489" y="2894028"/>
            <a:ext cx="2327612" cy="2315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8CFBB3-C4B9-4EEE-A3B4-94B6583FC0A3}"/>
              </a:ext>
            </a:extLst>
          </p:cNvPr>
          <p:cNvSpPr txBox="1"/>
          <p:nvPr/>
        </p:nvSpPr>
        <p:spPr>
          <a:xfrm>
            <a:off x="471331" y="5318317"/>
            <a:ext cx="2327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  <a:cs typeface="THE외계인설명서" panose="02020503020101020101" pitchFamily="18" charset="-127"/>
              </a:rPr>
              <a:t>식품 정보 스캐너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B30254-8880-4080-987C-74762F9F86EA}"/>
              </a:ext>
            </a:extLst>
          </p:cNvPr>
          <p:cNvSpPr txBox="1"/>
          <p:nvPr/>
        </p:nvSpPr>
        <p:spPr>
          <a:xfrm>
            <a:off x="3050149" y="2571696"/>
            <a:ext cx="5952449" cy="3072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2000" dirty="0">
                <a:latin typeface="+mn-ea"/>
              </a:rPr>
              <a:t>사용하기 쉬운 </a:t>
            </a:r>
            <a:r>
              <a:rPr lang="en-US" altLang="ko-KR" sz="2000" dirty="0">
                <a:latin typeface="+mn-ea"/>
              </a:rPr>
              <a:t>UI</a:t>
            </a:r>
            <a:r>
              <a:rPr lang="ko-KR" altLang="en-US" sz="2000" dirty="0">
                <a:latin typeface="+mn-ea"/>
              </a:rPr>
              <a:t>로 누구나 쉽게 쓸 수 있는 앱</a:t>
            </a:r>
            <a:endParaRPr lang="en-US" altLang="ko-KR" sz="2000" dirty="0">
              <a:latin typeface="+mn-ea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2000" dirty="0">
                <a:latin typeface="+mn-ea"/>
              </a:rPr>
              <a:t>시각적 정보 제공</a:t>
            </a:r>
            <a:endParaRPr lang="en-US" altLang="ko-KR" sz="2000" dirty="0">
              <a:latin typeface="+mn-ea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2000" dirty="0">
                <a:latin typeface="+mn-ea"/>
              </a:rPr>
              <a:t>저장하기 및 비교하기 기능으로 앱 활용도 증가</a:t>
            </a:r>
            <a:endParaRPr lang="en-US" altLang="ko-KR" sz="2000" dirty="0">
              <a:latin typeface="+mn-ea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2000" dirty="0">
                <a:latin typeface="+mn-ea"/>
              </a:rPr>
              <a:t>인터넷 쇼핑몰 관련 정보 및 링크 연결</a:t>
            </a:r>
            <a:endParaRPr lang="en-US" altLang="ko-KR" sz="2000" dirty="0">
              <a:latin typeface="+mn-ea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ko-KR" altLang="en-US" sz="2000" dirty="0">
                <a:latin typeface="+mn-ea"/>
              </a:rPr>
              <a:t>건강 뉴스 등 기타 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73520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8A8F6C-5348-45C2-A938-C0D287CC62AF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71674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6E186F-F42B-465B-B571-CA29DFC438CD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70732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033161-58AC-40F8-AE3B-3D002B590685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16A5B-DD8F-4D37-97BB-EBE2EFBE5401}"/>
              </a:ext>
            </a:extLst>
          </p:cNvPr>
          <p:cNvSpPr txBox="1"/>
          <p:nvPr/>
        </p:nvSpPr>
        <p:spPr>
          <a:xfrm>
            <a:off x="1475924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421C4-C88C-4D61-828B-8DE4E0C41B35}"/>
              </a:ext>
            </a:extLst>
          </p:cNvPr>
          <p:cNvSpPr txBox="1"/>
          <p:nvPr/>
        </p:nvSpPr>
        <p:spPr>
          <a:xfrm>
            <a:off x="1129085" y="688073"/>
            <a:ext cx="30375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과제수행과정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652A40-9219-4E9C-B656-882646E19BB8}"/>
              </a:ext>
            </a:extLst>
          </p:cNvPr>
          <p:cNvSpPr/>
          <p:nvPr/>
        </p:nvSpPr>
        <p:spPr>
          <a:xfrm>
            <a:off x="235672" y="3653140"/>
            <a:ext cx="1480008" cy="697583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사진 촬영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A9C3358-DD8C-4B42-8EDD-9F206F4C2EBA}"/>
              </a:ext>
            </a:extLst>
          </p:cNvPr>
          <p:cNvSpPr/>
          <p:nvPr/>
        </p:nvSpPr>
        <p:spPr>
          <a:xfrm>
            <a:off x="2235726" y="3664138"/>
            <a:ext cx="846840" cy="697583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OCR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1C3C2E-7CC0-49D9-BD5C-A8193136FA1D}"/>
              </a:ext>
            </a:extLst>
          </p:cNvPr>
          <p:cNvSpPr/>
          <p:nvPr/>
        </p:nvSpPr>
        <p:spPr>
          <a:xfrm>
            <a:off x="3613605" y="3502312"/>
            <a:ext cx="1712537" cy="1008667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데이터 처리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3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&amp;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개인화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FEEC089-CCBD-400F-A658-B82B0C62928C}"/>
              </a:ext>
            </a:extLst>
          </p:cNvPr>
          <p:cNvSpPr/>
          <p:nvPr/>
        </p:nvSpPr>
        <p:spPr>
          <a:xfrm>
            <a:off x="1829569" y="3875405"/>
            <a:ext cx="291462" cy="267932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12D8974-130B-422D-B9F8-B158F2D9FC8F}"/>
              </a:ext>
            </a:extLst>
          </p:cNvPr>
          <p:cNvSpPr/>
          <p:nvPr/>
        </p:nvSpPr>
        <p:spPr>
          <a:xfrm>
            <a:off x="3198025" y="3876976"/>
            <a:ext cx="291462" cy="267932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B10FCAA-4141-49CF-B7B2-3EA7B4FD046F}"/>
              </a:ext>
            </a:extLst>
          </p:cNvPr>
          <p:cNvSpPr/>
          <p:nvPr/>
        </p:nvSpPr>
        <p:spPr>
          <a:xfrm>
            <a:off x="5838332" y="3665707"/>
            <a:ext cx="1080942" cy="697583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+mn-ea"/>
              </a:rPr>
              <a:t>시각화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0B373B2-F0D3-47A7-BF8F-E2B1576EE5C7}"/>
              </a:ext>
            </a:extLst>
          </p:cNvPr>
          <p:cNvSpPr/>
          <p:nvPr/>
        </p:nvSpPr>
        <p:spPr>
          <a:xfrm>
            <a:off x="5441603" y="3876974"/>
            <a:ext cx="291462" cy="267932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C6BEFB7-4622-4B92-9B87-FE5F30FF10E4}"/>
              </a:ext>
            </a:extLst>
          </p:cNvPr>
          <p:cNvSpPr/>
          <p:nvPr/>
        </p:nvSpPr>
        <p:spPr>
          <a:xfrm>
            <a:off x="7451886" y="3573007"/>
            <a:ext cx="1465871" cy="881413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제품 정보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3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저장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FB8D538-4F71-4BE8-8E85-A8DD5676C58C}"/>
              </a:ext>
            </a:extLst>
          </p:cNvPr>
          <p:cNvSpPr/>
          <p:nvPr/>
        </p:nvSpPr>
        <p:spPr>
          <a:xfrm>
            <a:off x="7045730" y="3878544"/>
            <a:ext cx="291462" cy="267932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4D4B011-81C7-43DE-9DB0-5085E8D73ABE}"/>
              </a:ext>
            </a:extLst>
          </p:cNvPr>
          <p:cNvSpPr/>
          <p:nvPr/>
        </p:nvSpPr>
        <p:spPr>
          <a:xfrm>
            <a:off x="6430653" y="5191280"/>
            <a:ext cx="1480008" cy="697583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+mn-ea"/>
              </a:rPr>
              <a:t>제품 비교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16D183-AA7A-4FC8-9AF3-3574E9D6787E}"/>
              </a:ext>
            </a:extLst>
          </p:cNvPr>
          <p:cNvSpPr/>
          <p:nvPr/>
        </p:nvSpPr>
        <p:spPr>
          <a:xfrm rot="3907326">
            <a:off x="6283966" y="4672782"/>
            <a:ext cx="652505" cy="24469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B7D5109-0238-4818-825F-628D8E3FD268}"/>
              </a:ext>
            </a:extLst>
          </p:cNvPr>
          <p:cNvSpPr/>
          <p:nvPr/>
        </p:nvSpPr>
        <p:spPr>
          <a:xfrm rot="7100754">
            <a:off x="7386206" y="4715097"/>
            <a:ext cx="572190" cy="23862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98A57CC-18A8-4D63-883A-7C12EB252594}"/>
              </a:ext>
            </a:extLst>
          </p:cNvPr>
          <p:cNvSpPr/>
          <p:nvPr/>
        </p:nvSpPr>
        <p:spPr>
          <a:xfrm>
            <a:off x="2050326" y="5125294"/>
            <a:ext cx="3492635" cy="1008667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① 카테고리 별 평균 영양소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② 한국인 영양소 별 섭취 기준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21C5CF9-51F5-45DB-90B8-5058780BED22}"/>
              </a:ext>
            </a:extLst>
          </p:cNvPr>
          <p:cNvSpPr/>
          <p:nvPr/>
        </p:nvSpPr>
        <p:spPr>
          <a:xfrm rot="16200000">
            <a:off x="4234920" y="4729310"/>
            <a:ext cx="470572" cy="260149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3DAB5E-0E85-400C-9D3A-EB0572D63D45}"/>
              </a:ext>
            </a:extLst>
          </p:cNvPr>
          <p:cNvSpPr/>
          <p:nvPr/>
        </p:nvSpPr>
        <p:spPr>
          <a:xfrm>
            <a:off x="5476971" y="2257975"/>
            <a:ext cx="1743961" cy="820134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인터넷 쇼핑몰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300" b="1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3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크롤링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8FBBE89-A571-4C74-8176-2DB1E1383367}"/>
              </a:ext>
            </a:extLst>
          </p:cNvPr>
          <p:cNvSpPr/>
          <p:nvPr/>
        </p:nvSpPr>
        <p:spPr>
          <a:xfrm rot="5400000">
            <a:off x="6151771" y="3187303"/>
            <a:ext cx="441493" cy="28280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2D9469C-45F8-421F-BE24-857518EDC7D5}"/>
              </a:ext>
            </a:extLst>
          </p:cNvPr>
          <p:cNvSpPr/>
          <p:nvPr/>
        </p:nvSpPr>
        <p:spPr>
          <a:xfrm>
            <a:off x="3271099" y="2484219"/>
            <a:ext cx="1839800" cy="595456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개인 정보 선택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4CA764F-D5EF-4333-A637-C125D9A5F639}"/>
              </a:ext>
            </a:extLst>
          </p:cNvPr>
          <p:cNvSpPr/>
          <p:nvPr/>
        </p:nvSpPr>
        <p:spPr>
          <a:xfrm rot="5400000">
            <a:off x="4325712" y="3142108"/>
            <a:ext cx="314267" cy="25532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CD7F127-98C9-4E75-A4EF-EA65A640806E}"/>
              </a:ext>
            </a:extLst>
          </p:cNvPr>
          <p:cNvSpPr/>
          <p:nvPr/>
        </p:nvSpPr>
        <p:spPr>
          <a:xfrm>
            <a:off x="5482352" y="1231239"/>
            <a:ext cx="1743961" cy="820134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건강 뉴스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크롤링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446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8A8F6C-5348-45C2-A938-C0D287CC62AF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71674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6E186F-F42B-465B-B571-CA29DFC438CD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70732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033161-58AC-40F8-AE3B-3D002B590685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16A5B-DD8F-4D37-97BB-EBE2EFBE5401}"/>
              </a:ext>
            </a:extLst>
          </p:cNvPr>
          <p:cNvSpPr txBox="1"/>
          <p:nvPr/>
        </p:nvSpPr>
        <p:spPr>
          <a:xfrm>
            <a:off x="1475924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421C4-C88C-4D61-828B-8DE4E0C41B35}"/>
              </a:ext>
            </a:extLst>
          </p:cNvPr>
          <p:cNvSpPr txBox="1"/>
          <p:nvPr/>
        </p:nvSpPr>
        <p:spPr>
          <a:xfrm>
            <a:off x="1129085" y="688073"/>
            <a:ext cx="30375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과제수행과정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652A40-9219-4E9C-B656-882646E19BB8}"/>
              </a:ext>
            </a:extLst>
          </p:cNvPr>
          <p:cNvSpPr/>
          <p:nvPr/>
        </p:nvSpPr>
        <p:spPr>
          <a:xfrm>
            <a:off x="235672" y="3653140"/>
            <a:ext cx="1480008" cy="697583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</a:rPr>
              <a:t>사진 촬영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A9C3358-DD8C-4B42-8EDD-9F206F4C2EBA}"/>
              </a:ext>
            </a:extLst>
          </p:cNvPr>
          <p:cNvSpPr/>
          <p:nvPr/>
        </p:nvSpPr>
        <p:spPr>
          <a:xfrm>
            <a:off x="2235726" y="3664138"/>
            <a:ext cx="846840" cy="697583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OCR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1C3C2E-7CC0-49D9-BD5C-A8193136FA1D}"/>
              </a:ext>
            </a:extLst>
          </p:cNvPr>
          <p:cNvSpPr/>
          <p:nvPr/>
        </p:nvSpPr>
        <p:spPr>
          <a:xfrm>
            <a:off x="3613605" y="3502312"/>
            <a:ext cx="1712537" cy="1008667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데이터 처리</a:t>
            </a:r>
            <a:endParaRPr lang="en-US" altLang="ko-KR" sz="20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ctr"/>
            <a:endParaRPr lang="en-US" altLang="ko-KR" sz="3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&amp;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개인화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FEEC089-CCBD-400F-A658-B82B0C62928C}"/>
              </a:ext>
            </a:extLst>
          </p:cNvPr>
          <p:cNvSpPr/>
          <p:nvPr/>
        </p:nvSpPr>
        <p:spPr>
          <a:xfrm>
            <a:off x="1829569" y="3875405"/>
            <a:ext cx="291462" cy="2679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12D8974-130B-422D-B9F8-B158F2D9FC8F}"/>
              </a:ext>
            </a:extLst>
          </p:cNvPr>
          <p:cNvSpPr/>
          <p:nvPr/>
        </p:nvSpPr>
        <p:spPr>
          <a:xfrm>
            <a:off x="3198025" y="3876976"/>
            <a:ext cx="291462" cy="2679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B10FCAA-4141-49CF-B7B2-3EA7B4FD046F}"/>
              </a:ext>
            </a:extLst>
          </p:cNvPr>
          <p:cNvSpPr/>
          <p:nvPr/>
        </p:nvSpPr>
        <p:spPr>
          <a:xfrm>
            <a:off x="5838332" y="3665707"/>
            <a:ext cx="1080942" cy="697583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  <a:latin typeface="+mn-ea"/>
              </a:rPr>
              <a:t>시각화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0B373B2-F0D3-47A7-BF8F-E2B1576EE5C7}"/>
              </a:ext>
            </a:extLst>
          </p:cNvPr>
          <p:cNvSpPr/>
          <p:nvPr/>
        </p:nvSpPr>
        <p:spPr>
          <a:xfrm>
            <a:off x="5441603" y="3876974"/>
            <a:ext cx="291462" cy="2679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C6BEFB7-4622-4B92-9B87-FE5F30FF10E4}"/>
              </a:ext>
            </a:extLst>
          </p:cNvPr>
          <p:cNvSpPr/>
          <p:nvPr/>
        </p:nvSpPr>
        <p:spPr>
          <a:xfrm>
            <a:off x="7451886" y="3573007"/>
            <a:ext cx="1465871" cy="881413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제품 정보</a:t>
            </a:r>
            <a:endParaRPr lang="en-US" altLang="ko-KR" sz="20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ctr"/>
            <a:endParaRPr lang="en-US" altLang="ko-KR" sz="3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저장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FB8D538-4F71-4BE8-8E85-A8DD5676C58C}"/>
              </a:ext>
            </a:extLst>
          </p:cNvPr>
          <p:cNvSpPr/>
          <p:nvPr/>
        </p:nvSpPr>
        <p:spPr>
          <a:xfrm>
            <a:off x="7045730" y="3878544"/>
            <a:ext cx="291462" cy="2679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4D4B011-81C7-43DE-9DB0-5085E8D73ABE}"/>
              </a:ext>
            </a:extLst>
          </p:cNvPr>
          <p:cNvSpPr/>
          <p:nvPr/>
        </p:nvSpPr>
        <p:spPr>
          <a:xfrm>
            <a:off x="6430653" y="5191280"/>
            <a:ext cx="1480008" cy="697583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  <a:latin typeface="+mn-ea"/>
              </a:rPr>
              <a:t>제품 비교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16D183-AA7A-4FC8-9AF3-3574E9D6787E}"/>
              </a:ext>
            </a:extLst>
          </p:cNvPr>
          <p:cNvSpPr/>
          <p:nvPr/>
        </p:nvSpPr>
        <p:spPr>
          <a:xfrm rot="3907326">
            <a:off x="6283966" y="4672782"/>
            <a:ext cx="652505" cy="24469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B7D5109-0238-4818-825F-628D8E3FD268}"/>
              </a:ext>
            </a:extLst>
          </p:cNvPr>
          <p:cNvSpPr/>
          <p:nvPr/>
        </p:nvSpPr>
        <p:spPr>
          <a:xfrm rot="7100754">
            <a:off x="7386206" y="4715097"/>
            <a:ext cx="572190" cy="23862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98A57CC-18A8-4D63-883A-7C12EB252594}"/>
              </a:ext>
            </a:extLst>
          </p:cNvPr>
          <p:cNvSpPr/>
          <p:nvPr/>
        </p:nvSpPr>
        <p:spPr>
          <a:xfrm>
            <a:off x="2050326" y="5125294"/>
            <a:ext cx="3492635" cy="1008667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① 카테고리 별 평균 영양소</a:t>
            </a:r>
            <a:endParaRPr lang="en-US" altLang="ko-KR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② 한국인 영양소 별 섭취 기준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21C5CF9-51F5-45DB-90B8-5058780BED22}"/>
              </a:ext>
            </a:extLst>
          </p:cNvPr>
          <p:cNvSpPr/>
          <p:nvPr/>
        </p:nvSpPr>
        <p:spPr>
          <a:xfrm rot="16200000">
            <a:off x="4234920" y="4729310"/>
            <a:ext cx="470572" cy="26014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3DAB5E-0E85-400C-9D3A-EB0572D63D45}"/>
              </a:ext>
            </a:extLst>
          </p:cNvPr>
          <p:cNvSpPr/>
          <p:nvPr/>
        </p:nvSpPr>
        <p:spPr>
          <a:xfrm>
            <a:off x="5476971" y="2257975"/>
            <a:ext cx="1743961" cy="820134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인터넷 쇼핑몰</a:t>
            </a:r>
            <a:endParaRPr lang="en-US" altLang="ko-KR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ctr"/>
            <a:r>
              <a:rPr lang="ko-KR" altLang="en-US" sz="3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 </a:t>
            </a:r>
            <a:endParaRPr lang="en-US" altLang="ko-KR" sz="3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bg2">
                    <a:lumMod val="90000"/>
                  </a:schemeClr>
                </a:solidFill>
                <a:latin typeface="+mn-ea"/>
              </a:rPr>
              <a:t>크롤링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8FBBE89-A571-4C74-8176-2DB1E1383367}"/>
              </a:ext>
            </a:extLst>
          </p:cNvPr>
          <p:cNvSpPr/>
          <p:nvPr/>
        </p:nvSpPr>
        <p:spPr>
          <a:xfrm rot="5400000">
            <a:off x="6151771" y="3187303"/>
            <a:ext cx="441493" cy="2828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2D9469C-45F8-421F-BE24-857518EDC7D5}"/>
              </a:ext>
            </a:extLst>
          </p:cNvPr>
          <p:cNvSpPr/>
          <p:nvPr/>
        </p:nvSpPr>
        <p:spPr>
          <a:xfrm>
            <a:off x="3271099" y="2484219"/>
            <a:ext cx="1839800" cy="595456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개인 정보 선택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4CA764F-D5EF-4333-A637-C125D9A5F639}"/>
              </a:ext>
            </a:extLst>
          </p:cNvPr>
          <p:cNvSpPr/>
          <p:nvPr/>
        </p:nvSpPr>
        <p:spPr>
          <a:xfrm rot="5400000">
            <a:off x="4325712" y="3142108"/>
            <a:ext cx="314267" cy="25532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CD7F127-98C9-4E75-A4EF-EA65A640806E}"/>
              </a:ext>
            </a:extLst>
          </p:cNvPr>
          <p:cNvSpPr/>
          <p:nvPr/>
        </p:nvSpPr>
        <p:spPr>
          <a:xfrm>
            <a:off x="5482352" y="1231239"/>
            <a:ext cx="1743961" cy="820134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건강 뉴스</a:t>
            </a:r>
            <a:endParaRPr lang="en-US" altLang="ko-KR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bg2">
                    <a:lumMod val="90000"/>
                  </a:schemeClr>
                </a:solidFill>
                <a:latin typeface="+mn-ea"/>
              </a:rPr>
              <a:t>크롤링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6F71F53-7FD2-4C4C-9C66-2FDCE7C1D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77" y="4604079"/>
            <a:ext cx="3345482" cy="9089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57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8A8F6C-5348-45C2-A938-C0D287CC62AF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71674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6E186F-F42B-465B-B571-CA29DFC438CD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70732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033161-58AC-40F8-AE3B-3D002B590685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16A5B-DD8F-4D37-97BB-EBE2EFBE5401}"/>
              </a:ext>
            </a:extLst>
          </p:cNvPr>
          <p:cNvSpPr txBox="1"/>
          <p:nvPr/>
        </p:nvSpPr>
        <p:spPr>
          <a:xfrm>
            <a:off x="1475924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421C4-C88C-4D61-828B-8DE4E0C41B35}"/>
              </a:ext>
            </a:extLst>
          </p:cNvPr>
          <p:cNvSpPr txBox="1"/>
          <p:nvPr/>
        </p:nvSpPr>
        <p:spPr>
          <a:xfrm>
            <a:off x="1129085" y="688073"/>
            <a:ext cx="30375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과제수행과정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652A40-9219-4E9C-B656-882646E19BB8}"/>
              </a:ext>
            </a:extLst>
          </p:cNvPr>
          <p:cNvSpPr/>
          <p:nvPr/>
        </p:nvSpPr>
        <p:spPr>
          <a:xfrm>
            <a:off x="235672" y="3653140"/>
            <a:ext cx="1480008" cy="697583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사진 촬영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A9C3358-DD8C-4B42-8EDD-9F206F4C2EBA}"/>
              </a:ext>
            </a:extLst>
          </p:cNvPr>
          <p:cNvSpPr/>
          <p:nvPr/>
        </p:nvSpPr>
        <p:spPr>
          <a:xfrm>
            <a:off x="2235726" y="3664138"/>
            <a:ext cx="846840" cy="697583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OCR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1C3C2E-7CC0-49D9-BD5C-A8193136FA1D}"/>
              </a:ext>
            </a:extLst>
          </p:cNvPr>
          <p:cNvSpPr/>
          <p:nvPr/>
        </p:nvSpPr>
        <p:spPr>
          <a:xfrm>
            <a:off x="3613605" y="3502312"/>
            <a:ext cx="1712537" cy="1008667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데이터 처리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3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&amp;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개인화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FEEC089-CCBD-400F-A658-B82B0C62928C}"/>
              </a:ext>
            </a:extLst>
          </p:cNvPr>
          <p:cNvSpPr/>
          <p:nvPr/>
        </p:nvSpPr>
        <p:spPr>
          <a:xfrm>
            <a:off x="1829569" y="3875405"/>
            <a:ext cx="291462" cy="267932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12D8974-130B-422D-B9F8-B158F2D9FC8F}"/>
              </a:ext>
            </a:extLst>
          </p:cNvPr>
          <p:cNvSpPr/>
          <p:nvPr/>
        </p:nvSpPr>
        <p:spPr>
          <a:xfrm>
            <a:off x="3198025" y="3876976"/>
            <a:ext cx="291462" cy="267932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B10FCAA-4141-49CF-B7B2-3EA7B4FD046F}"/>
              </a:ext>
            </a:extLst>
          </p:cNvPr>
          <p:cNvSpPr/>
          <p:nvPr/>
        </p:nvSpPr>
        <p:spPr>
          <a:xfrm>
            <a:off x="5838332" y="3665707"/>
            <a:ext cx="1080942" cy="697583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+mn-ea"/>
              </a:rPr>
              <a:t>시각화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0B373B2-F0D3-47A7-BF8F-E2B1576EE5C7}"/>
              </a:ext>
            </a:extLst>
          </p:cNvPr>
          <p:cNvSpPr/>
          <p:nvPr/>
        </p:nvSpPr>
        <p:spPr>
          <a:xfrm>
            <a:off x="5441603" y="3876974"/>
            <a:ext cx="291462" cy="267932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C6BEFB7-4622-4B92-9B87-FE5F30FF10E4}"/>
              </a:ext>
            </a:extLst>
          </p:cNvPr>
          <p:cNvSpPr/>
          <p:nvPr/>
        </p:nvSpPr>
        <p:spPr>
          <a:xfrm>
            <a:off x="7451886" y="3573007"/>
            <a:ext cx="1465871" cy="881413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제품 정보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3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저장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FB8D538-4F71-4BE8-8E85-A8DD5676C58C}"/>
              </a:ext>
            </a:extLst>
          </p:cNvPr>
          <p:cNvSpPr/>
          <p:nvPr/>
        </p:nvSpPr>
        <p:spPr>
          <a:xfrm>
            <a:off x="7045730" y="3878544"/>
            <a:ext cx="291462" cy="267932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4D4B011-81C7-43DE-9DB0-5085E8D73ABE}"/>
              </a:ext>
            </a:extLst>
          </p:cNvPr>
          <p:cNvSpPr/>
          <p:nvPr/>
        </p:nvSpPr>
        <p:spPr>
          <a:xfrm>
            <a:off x="6430653" y="5191280"/>
            <a:ext cx="1480008" cy="697583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  <a:latin typeface="+mn-ea"/>
              </a:rPr>
              <a:t>제품 비교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16D183-AA7A-4FC8-9AF3-3574E9D6787E}"/>
              </a:ext>
            </a:extLst>
          </p:cNvPr>
          <p:cNvSpPr/>
          <p:nvPr/>
        </p:nvSpPr>
        <p:spPr>
          <a:xfrm rot="3907326">
            <a:off x="6283966" y="4672782"/>
            <a:ext cx="652505" cy="244693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B7D5109-0238-4818-825F-628D8E3FD268}"/>
              </a:ext>
            </a:extLst>
          </p:cNvPr>
          <p:cNvSpPr/>
          <p:nvPr/>
        </p:nvSpPr>
        <p:spPr>
          <a:xfrm rot="7100754">
            <a:off x="7386206" y="4715097"/>
            <a:ext cx="572190" cy="238621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98A57CC-18A8-4D63-883A-7C12EB252594}"/>
              </a:ext>
            </a:extLst>
          </p:cNvPr>
          <p:cNvSpPr/>
          <p:nvPr/>
        </p:nvSpPr>
        <p:spPr>
          <a:xfrm>
            <a:off x="2050326" y="5125294"/>
            <a:ext cx="3492635" cy="1008667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① 카테고리 별 평균 영양소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n-ea"/>
              </a:rPr>
              <a:t>② 한국인 영양소 별 섭취 기준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21C5CF9-51F5-45DB-90B8-5058780BED22}"/>
              </a:ext>
            </a:extLst>
          </p:cNvPr>
          <p:cNvSpPr/>
          <p:nvPr/>
        </p:nvSpPr>
        <p:spPr>
          <a:xfrm rot="16200000">
            <a:off x="4234920" y="4729310"/>
            <a:ext cx="470572" cy="260149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3DAB5E-0E85-400C-9D3A-EB0572D63D45}"/>
              </a:ext>
            </a:extLst>
          </p:cNvPr>
          <p:cNvSpPr/>
          <p:nvPr/>
        </p:nvSpPr>
        <p:spPr>
          <a:xfrm>
            <a:off x="5476971" y="2257975"/>
            <a:ext cx="1743961" cy="820134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인터넷 쇼핑몰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300" b="1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3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크롤링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8FBBE89-A571-4C74-8176-2DB1E1383367}"/>
              </a:ext>
            </a:extLst>
          </p:cNvPr>
          <p:cNvSpPr/>
          <p:nvPr/>
        </p:nvSpPr>
        <p:spPr>
          <a:xfrm rot="5400000">
            <a:off x="6151771" y="3187303"/>
            <a:ext cx="441493" cy="28280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2D9469C-45F8-421F-BE24-857518EDC7D5}"/>
              </a:ext>
            </a:extLst>
          </p:cNvPr>
          <p:cNvSpPr/>
          <p:nvPr/>
        </p:nvSpPr>
        <p:spPr>
          <a:xfrm>
            <a:off x="3271099" y="2484219"/>
            <a:ext cx="1839800" cy="595456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개인 정보 선택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4CA764F-D5EF-4333-A637-C125D9A5F639}"/>
              </a:ext>
            </a:extLst>
          </p:cNvPr>
          <p:cNvSpPr/>
          <p:nvPr/>
        </p:nvSpPr>
        <p:spPr>
          <a:xfrm rot="5400000">
            <a:off x="4325712" y="3142108"/>
            <a:ext cx="314267" cy="25532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CD7F127-98C9-4E75-A4EF-EA65A640806E}"/>
              </a:ext>
            </a:extLst>
          </p:cNvPr>
          <p:cNvSpPr/>
          <p:nvPr/>
        </p:nvSpPr>
        <p:spPr>
          <a:xfrm>
            <a:off x="5482352" y="1231239"/>
            <a:ext cx="1743961" cy="820134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건강 뉴스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크롤링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7852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8A8F6C-5348-45C2-A938-C0D287CC62AF}"/>
              </a:ext>
            </a:extLst>
          </p:cNvPr>
          <p:cNvCxnSpPr>
            <a:cxnSpLocks/>
          </p:cNvCxnSpPr>
          <p:nvPr/>
        </p:nvCxnSpPr>
        <p:spPr>
          <a:xfrm>
            <a:off x="233082" y="312843"/>
            <a:ext cx="371674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96E186F-F42B-465B-B571-CA29DFC438CD}"/>
              </a:ext>
            </a:extLst>
          </p:cNvPr>
          <p:cNvCxnSpPr>
            <a:cxnSpLocks/>
          </p:cNvCxnSpPr>
          <p:nvPr/>
        </p:nvCxnSpPr>
        <p:spPr>
          <a:xfrm>
            <a:off x="233082" y="1300805"/>
            <a:ext cx="370732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033161-58AC-40F8-AE3B-3D002B590685}"/>
              </a:ext>
            </a:extLst>
          </p:cNvPr>
          <p:cNvSpPr txBox="1"/>
          <p:nvPr/>
        </p:nvSpPr>
        <p:spPr>
          <a:xfrm>
            <a:off x="188257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16A5B-DD8F-4D37-97BB-EBE2EFBE5401}"/>
              </a:ext>
            </a:extLst>
          </p:cNvPr>
          <p:cNvSpPr txBox="1"/>
          <p:nvPr/>
        </p:nvSpPr>
        <p:spPr>
          <a:xfrm>
            <a:off x="1475924" y="402027"/>
            <a:ext cx="236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[Food scanner app]</a:t>
            </a:r>
            <a:endParaRPr lang="ko-KR" altLang="en-US" sz="1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421C4-C88C-4D61-828B-8DE4E0C41B35}"/>
              </a:ext>
            </a:extLst>
          </p:cNvPr>
          <p:cNvSpPr txBox="1"/>
          <p:nvPr/>
        </p:nvSpPr>
        <p:spPr>
          <a:xfrm>
            <a:off x="1129085" y="688073"/>
            <a:ext cx="30375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0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과제수행과정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652A40-9219-4E9C-B656-882646E19BB8}"/>
              </a:ext>
            </a:extLst>
          </p:cNvPr>
          <p:cNvSpPr/>
          <p:nvPr/>
        </p:nvSpPr>
        <p:spPr>
          <a:xfrm>
            <a:off x="235672" y="3653140"/>
            <a:ext cx="1480008" cy="697583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</a:rPr>
              <a:t>사진 촬영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A9C3358-DD8C-4B42-8EDD-9F206F4C2EBA}"/>
              </a:ext>
            </a:extLst>
          </p:cNvPr>
          <p:cNvSpPr/>
          <p:nvPr/>
        </p:nvSpPr>
        <p:spPr>
          <a:xfrm>
            <a:off x="2235726" y="3664138"/>
            <a:ext cx="846840" cy="697583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OCR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1C3C2E-7CC0-49D9-BD5C-A8193136FA1D}"/>
              </a:ext>
            </a:extLst>
          </p:cNvPr>
          <p:cNvSpPr/>
          <p:nvPr/>
        </p:nvSpPr>
        <p:spPr>
          <a:xfrm>
            <a:off x="3613605" y="3502312"/>
            <a:ext cx="1712537" cy="1008667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데이터 처리</a:t>
            </a:r>
            <a:endParaRPr lang="en-US" altLang="ko-KR" sz="20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ctr"/>
            <a:endParaRPr lang="en-US" altLang="ko-KR" sz="3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&amp;</a:t>
            </a:r>
            <a:r>
              <a:rPr lang="en-US" altLang="ko-KR" sz="20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개인화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FEEC089-CCBD-400F-A658-B82B0C62928C}"/>
              </a:ext>
            </a:extLst>
          </p:cNvPr>
          <p:cNvSpPr/>
          <p:nvPr/>
        </p:nvSpPr>
        <p:spPr>
          <a:xfrm>
            <a:off x="1829569" y="3875405"/>
            <a:ext cx="291462" cy="2679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12D8974-130B-422D-B9F8-B158F2D9FC8F}"/>
              </a:ext>
            </a:extLst>
          </p:cNvPr>
          <p:cNvSpPr/>
          <p:nvPr/>
        </p:nvSpPr>
        <p:spPr>
          <a:xfrm>
            <a:off x="3198025" y="3876976"/>
            <a:ext cx="291462" cy="2679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B10FCAA-4141-49CF-B7B2-3EA7B4FD046F}"/>
              </a:ext>
            </a:extLst>
          </p:cNvPr>
          <p:cNvSpPr/>
          <p:nvPr/>
        </p:nvSpPr>
        <p:spPr>
          <a:xfrm>
            <a:off x="5838332" y="3665707"/>
            <a:ext cx="1080942" cy="697583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  <a:latin typeface="+mn-ea"/>
              </a:rPr>
              <a:t>시각화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0B373B2-F0D3-47A7-BF8F-E2B1576EE5C7}"/>
              </a:ext>
            </a:extLst>
          </p:cNvPr>
          <p:cNvSpPr/>
          <p:nvPr/>
        </p:nvSpPr>
        <p:spPr>
          <a:xfrm>
            <a:off x="5441603" y="3876974"/>
            <a:ext cx="291462" cy="2679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C6BEFB7-4622-4B92-9B87-FE5F30FF10E4}"/>
              </a:ext>
            </a:extLst>
          </p:cNvPr>
          <p:cNvSpPr/>
          <p:nvPr/>
        </p:nvSpPr>
        <p:spPr>
          <a:xfrm>
            <a:off x="7451886" y="3573007"/>
            <a:ext cx="1465871" cy="881413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제품 정보</a:t>
            </a:r>
            <a:endParaRPr lang="en-US" altLang="ko-KR" sz="20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ctr"/>
            <a:endParaRPr lang="en-US" altLang="ko-KR" sz="3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저장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FB8D538-4F71-4BE8-8E85-A8DD5676C58C}"/>
              </a:ext>
            </a:extLst>
          </p:cNvPr>
          <p:cNvSpPr/>
          <p:nvPr/>
        </p:nvSpPr>
        <p:spPr>
          <a:xfrm>
            <a:off x="7045730" y="3878544"/>
            <a:ext cx="291462" cy="2679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4D4B011-81C7-43DE-9DB0-5085E8D73ABE}"/>
              </a:ext>
            </a:extLst>
          </p:cNvPr>
          <p:cNvSpPr/>
          <p:nvPr/>
        </p:nvSpPr>
        <p:spPr>
          <a:xfrm>
            <a:off x="6430653" y="5191280"/>
            <a:ext cx="1480008" cy="697583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bg2">
                    <a:lumMod val="90000"/>
                  </a:schemeClr>
                </a:solidFill>
                <a:latin typeface="+mn-ea"/>
              </a:rPr>
              <a:t>제품 비교</a:t>
            </a:r>
            <a:endParaRPr lang="ko-KR" altLang="en-US" sz="2000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16D183-AA7A-4FC8-9AF3-3574E9D6787E}"/>
              </a:ext>
            </a:extLst>
          </p:cNvPr>
          <p:cNvSpPr/>
          <p:nvPr/>
        </p:nvSpPr>
        <p:spPr>
          <a:xfrm rot="3907326">
            <a:off x="6283966" y="4672782"/>
            <a:ext cx="652505" cy="24469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B7D5109-0238-4818-825F-628D8E3FD268}"/>
              </a:ext>
            </a:extLst>
          </p:cNvPr>
          <p:cNvSpPr/>
          <p:nvPr/>
        </p:nvSpPr>
        <p:spPr>
          <a:xfrm rot="7100754">
            <a:off x="7386206" y="4715097"/>
            <a:ext cx="572190" cy="23862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98A57CC-18A8-4D63-883A-7C12EB252594}"/>
              </a:ext>
            </a:extLst>
          </p:cNvPr>
          <p:cNvSpPr/>
          <p:nvPr/>
        </p:nvSpPr>
        <p:spPr>
          <a:xfrm>
            <a:off x="2050326" y="5125294"/>
            <a:ext cx="3492635" cy="1008667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① 카테고리 별 평균 영양소</a:t>
            </a:r>
            <a:endParaRPr lang="en-US" altLang="ko-KR" b="1" dirty="0">
              <a:solidFill>
                <a:schemeClr val="bg2">
                  <a:lumMod val="9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② 한국인 영양소 별 섭취 기준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B21C5CF9-51F5-45DB-90B8-5058780BED22}"/>
              </a:ext>
            </a:extLst>
          </p:cNvPr>
          <p:cNvSpPr/>
          <p:nvPr/>
        </p:nvSpPr>
        <p:spPr>
          <a:xfrm rot="16200000">
            <a:off x="4234920" y="4729310"/>
            <a:ext cx="470572" cy="26014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63DAB5E-0E85-400C-9D3A-EB0572D63D45}"/>
              </a:ext>
            </a:extLst>
          </p:cNvPr>
          <p:cNvSpPr/>
          <p:nvPr/>
        </p:nvSpPr>
        <p:spPr>
          <a:xfrm>
            <a:off x="5476971" y="2257975"/>
            <a:ext cx="1743961" cy="820134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인터넷 쇼핑몰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300" b="1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3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크롤링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8FBBE89-A571-4C74-8176-2DB1E1383367}"/>
              </a:ext>
            </a:extLst>
          </p:cNvPr>
          <p:cNvSpPr/>
          <p:nvPr/>
        </p:nvSpPr>
        <p:spPr>
          <a:xfrm rot="5400000">
            <a:off x="6151771" y="3187303"/>
            <a:ext cx="441493" cy="28280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2D9469C-45F8-421F-BE24-857518EDC7D5}"/>
              </a:ext>
            </a:extLst>
          </p:cNvPr>
          <p:cNvSpPr/>
          <p:nvPr/>
        </p:nvSpPr>
        <p:spPr>
          <a:xfrm>
            <a:off x="3271099" y="2484219"/>
            <a:ext cx="1839800" cy="595456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개인 정보 선택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4CA764F-D5EF-4333-A637-C125D9A5F639}"/>
              </a:ext>
            </a:extLst>
          </p:cNvPr>
          <p:cNvSpPr/>
          <p:nvPr/>
        </p:nvSpPr>
        <p:spPr>
          <a:xfrm rot="5400000">
            <a:off x="4325712" y="3142108"/>
            <a:ext cx="314267" cy="255324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CD7F127-98C9-4E75-A4EF-EA65A640806E}"/>
              </a:ext>
            </a:extLst>
          </p:cNvPr>
          <p:cNvSpPr/>
          <p:nvPr/>
        </p:nvSpPr>
        <p:spPr>
          <a:xfrm>
            <a:off x="5482352" y="1231239"/>
            <a:ext cx="1743961" cy="820134"/>
          </a:xfrm>
          <a:prstGeom prst="round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n-ea"/>
              </a:rPr>
              <a:t>건강 뉴스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크롤링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1" name="Picture 2" descr="네이버 클라우드 플랫폼 | SharedIT - IT 지식 공유 네트워크">
            <a:extLst>
              <a:ext uri="{FF2B5EF4-FFF2-40B4-BE49-F238E27FC236}">
                <a16:creationId xmlns:a16="http://schemas.microsoft.com/office/drawing/2014/main" id="{06996373-EAE8-4BAF-BD48-5932421A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517" y="1690190"/>
            <a:ext cx="2120359" cy="212035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645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2124</TotalTime>
  <Words>1001</Words>
  <Application>Microsoft Office PowerPoint</Application>
  <PresentationFormat>화면 슬라이드 쇼(4:3)</PresentationFormat>
  <Paragraphs>242</Paragraphs>
  <Slides>25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Arial</vt:lpstr>
      <vt:lpstr>나눔고딕 ExtraBold</vt:lpstr>
      <vt:lpstr>Wingdings</vt:lpstr>
      <vt:lpstr>Calibri Light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◎ 2021년 하계집중근무 과제 요약</vt:lpstr>
      <vt:lpstr>QnA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</dc:creator>
  <cp:lastModifiedBy>doorrock@o365.skku.edu</cp:lastModifiedBy>
  <cp:revision>99</cp:revision>
  <dcterms:created xsi:type="dcterms:W3CDTF">2016-09-27T00:42:39Z</dcterms:created>
  <dcterms:modified xsi:type="dcterms:W3CDTF">2021-08-13T06:42:21Z</dcterms:modified>
</cp:coreProperties>
</file>